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6" r:id="rId6"/>
    <p:sldId id="267" r:id="rId7"/>
    <p:sldId id="268" r:id="rId8"/>
    <p:sldId id="260" r:id="rId9"/>
    <p:sldId id="269" r:id="rId10"/>
    <p:sldId id="261" r:id="rId11"/>
    <p:sldId id="262" r:id="rId12"/>
    <p:sldId id="270" r:id="rId13"/>
    <p:sldId id="263" r:id="rId14"/>
    <p:sldId id="271" r:id="rId15"/>
    <p:sldId id="272" r:id="rId16"/>
    <p:sldId id="264" r:id="rId17"/>
    <p:sldId id="265" r:id="rId18"/>
  </p:sldIdLst>
  <p:sldSz cx="9144000" cy="5143500" type="screen16x9"/>
  <p:notesSz cx="6858000" cy="9144000"/>
  <p:embeddedFontLst>
    <p:embeddedFont>
      <p:font typeface="Montserrat" panose="00000500000000000000" pitchFamily="2" charset="0"/>
      <p:regular r:id="rId20"/>
      <p:bold r:id="rId21"/>
      <p:italic r:id="rId22"/>
      <p:boldItalic r:id="rId23"/>
    </p:embeddedFont>
    <p:embeddedFont>
      <p:font typeface="Verdana" panose="020B060403050404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503" autoAdjust="0"/>
  </p:normalViewPr>
  <p:slideViewPr>
    <p:cSldViewPr snapToGrid="0">
      <p:cViewPr varScale="1">
        <p:scale>
          <a:sx n="143" d="100"/>
          <a:sy n="143" d="100"/>
        </p:scale>
        <p:origin x="68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8597-4466-BC45-0A7C0F13C3C6}"/>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8597-4466-BC45-0A7C0F13C3C6}"/>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03D2-4200-AFD7-24059CCE7780}"/>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8597-4466-BC45-0A7C0F13C3C6}"/>
              </c:ext>
            </c:extLst>
          </c:dPt>
          <c:dLbls>
            <c:dLbl>
              <c:idx val="2"/>
              <c:tx>
                <c:rich>
                  <a:bodyPr/>
                  <a:lstStyle/>
                  <a:p>
                    <a:fld id="{D74A3967-E325-47B0-8212-9E0A99F1FFD1}" type="CATEGORYNAME">
                      <a:rPr lang="en-US" smtClean="0"/>
                      <a:pPr/>
                      <a:t>[NOM DE CATÉGORIE]</a:t>
                    </a:fld>
                    <a:r>
                      <a:rPr lang="en-US" baseline="0" dirty="0"/>
                      <a:t>
</a:t>
                    </a:r>
                    <a:fld id="{9788DFDF-E986-4240-BECB-B9364E5C0D96}" type="PERCENTAGE">
                      <a:rPr lang="en-US" baseline="0"/>
                      <a:pPr/>
                      <a:t>[POURCENTAGE]</a:t>
                    </a:fld>
                    <a:endParaRPr lang="en-US" baseline="0" dirty="0"/>
                  </a:p>
                </c:rich>
              </c:tx>
              <c:dLblPos val="ctr"/>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03D2-4200-AFD7-24059CCE7780}"/>
                </c:ext>
              </c:extLst>
            </c:dLbl>
            <c:numFmt formatCode="h:mm;@" sourceLinked="0"/>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fr-FR"/>
              </a:p>
            </c:txPr>
            <c:dLblPos val="ctr"/>
            <c:showLegendKey val="0"/>
            <c:showVal val="0"/>
            <c:showCatName val="1"/>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Feuil1!$A$2:$A$5</c:f>
              <c:strCache>
                <c:ptCount val="3"/>
                <c:pt idx="0">
                  <c:v>P1</c:v>
                </c:pt>
                <c:pt idx="1">
                  <c:v>P2</c:v>
                </c:pt>
                <c:pt idx="2">
                  <c:v>P3</c:v>
                </c:pt>
              </c:strCache>
            </c:strRef>
          </c:cat>
          <c:val>
            <c:numRef>
              <c:f>Feuil1!$B$2:$B$5</c:f>
              <c:numCache>
                <c:formatCode>General</c:formatCode>
                <c:ptCount val="4"/>
                <c:pt idx="0">
                  <c:v>17.329999999999998</c:v>
                </c:pt>
                <c:pt idx="1">
                  <c:v>9.16</c:v>
                </c:pt>
                <c:pt idx="2">
                  <c:v>2</c:v>
                </c:pt>
              </c:numCache>
            </c:numRef>
          </c:val>
          <c:extLst>
            <c:ext xmlns:c15="http://schemas.microsoft.com/office/drawing/2012/chart" uri="{02D57815-91ED-43cb-92C2-25804820EDAC}">
              <c15:filteredSeriesTitle>
                <c15:tx>
                  <c:strRef>
                    <c:extLst>
                      <c:ext uri="{02D57815-91ED-43cb-92C2-25804820EDAC}">
                        <c15:formulaRef>
                          <c15:sqref>Feuil1!$B$1</c15:sqref>
                        </c15:formulaRef>
                      </c:ext>
                    </c:extLst>
                    <c:strCache>
                      <c:ptCount val="1"/>
                      <c:pt idx="0">
                        <c:v>Temps</c:v>
                      </c:pt>
                    </c:strCache>
                  </c:strRef>
                </c15:tx>
              </c15:filteredSeriesTitle>
            </c:ext>
            <c:ext xmlns:c16="http://schemas.microsoft.com/office/drawing/2014/chart" uri="{C3380CC4-5D6E-409C-BE32-E72D297353CC}">
              <c16:uniqueId val="{00000000-03D2-4200-AFD7-24059CCE7780}"/>
            </c:ext>
          </c:extLst>
        </c:ser>
        <c:dLbls>
          <c:dLblPos val="ctr"/>
          <c:showLegendKey val="0"/>
          <c:showVal val="0"/>
          <c:showCatName val="1"/>
          <c:showSerName val="0"/>
          <c:showPercent val="0"/>
          <c:showBubbleSize val="0"/>
          <c:showLeaderLines val="1"/>
        </c:dLbls>
      </c:pie3DChart>
      <c:spPr>
        <a:noFill/>
        <a:ln>
          <a:noFill/>
        </a:ln>
        <a:effectLst/>
      </c:spPr>
    </c:plotArea>
    <c:legend>
      <c:legendPos val="r"/>
      <c:legendEntry>
        <c:idx val="3"/>
        <c:delete val="1"/>
      </c:legendEntry>
      <c:overlay val="0"/>
      <c:spPr>
        <a:solidFill>
          <a:schemeClr val="lt1">
            <a:lumMod val="95000"/>
            <a:alpha val="39000"/>
          </a:schemeClr>
        </a:solidFill>
        <a:ln>
          <a:noFill/>
        </a:ln>
        <a:effectLst/>
      </c:spPr>
      <c:txPr>
        <a:bodyPr rot="0" spcFirstLastPara="1" vertOverflow="ellipsis" vert="horz" wrap="square" anchor="ctr" anchorCtr="1"/>
        <a:lstStyle/>
        <a:p>
          <a:pPr rtl="0">
            <a:defRPr sz="1197" b="0" i="0" u="none" strike="noStrike" kern="1200" baseline="0">
              <a:solidFill>
                <a:schemeClr val="dk1">
                  <a:lumMod val="75000"/>
                  <a:lumOff val="2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1cd7bb48e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1cd7bb48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0c4033f8d1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0c4033f8d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0c4033f8d1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0c4033f8d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0227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18b606cc07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18b606cc07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6E28046A-B9D1-D3FE-B156-A2E481C09FCF}"/>
            </a:ext>
          </a:extLst>
        </p:cNvPr>
        <p:cNvGrpSpPr/>
        <p:nvPr/>
      </p:nvGrpSpPr>
      <p:grpSpPr>
        <a:xfrm>
          <a:off x="0" y="0"/>
          <a:ext cx="0" cy="0"/>
          <a:chOff x="0" y="0"/>
          <a:chExt cx="0" cy="0"/>
        </a:xfrm>
      </p:grpSpPr>
      <p:sp>
        <p:nvSpPr>
          <p:cNvPr id="108" name="Google Shape;108;g218b606cc07_1_8:notes">
            <a:extLst>
              <a:ext uri="{FF2B5EF4-FFF2-40B4-BE49-F238E27FC236}">
                <a16:creationId xmlns:a16="http://schemas.microsoft.com/office/drawing/2014/main" id="{89FFA1A9-8A7C-BDF1-46F1-ED9374818D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18b606cc07_1_8:notes">
            <a:extLst>
              <a:ext uri="{FF2B5EF4-FFF2-40B4-BE49-F238E27FC236}">
                <a16:creationId xmlns:a16="http://schemas.microsoft.com/office/drawing/2014/main" id="{7428CA24-DDBF-43EC-CC92-39EFE07B59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70594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8C40E4B2-1B3C-78C2-98A0-8F00C3FADBFA}"/>
            </a:ext>
          </a:extLst>
        </p:cNvPr>
        <p:cNvGrpSpPr/>
        <p:nvPr/>
      </p:nvGrpSpPr>
      <p:grpSpPr>
        <a:xfrm>
          <a:off x="0" y="0"/>
          <a:ext cx="0" cy="0"/>
          <a:chOff x="0" y="0"/>
          <a:chExt cx="0" cy="0"/>
        </a:xfrm>
      </p:grpSpPr>
      <p:sp>
        <p:nvSpPr>
          <p:cNvPr id="108" name="Google Shape;108;g218b606cc07_1_8:notes">
            <a:extLst>
              <a:ext uri="{FF2B5EF4-FFF2-40B4-BE49-F238E27FC236}">
                <a16:creationId xmlns:a16="http://schemas.microsoft.com/office/drawing/2014/main" id="{D4FF5A9D-8371-CAA9-4385-15B30967A9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18b606cc07_1_8:notes">
            <a:extLst>
              <a:ext uri="{FF2B5EF4-FFF2-40B4-BE49-F238E27FC236}">
                <a16:creationId xmlns:a16="http://schemas.microsoft.com/office/drawing/2014/main" id="{3196E221-606A-C6FE-4798-0C16775644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63432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c2bf8da8b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c2bf8da8b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c2bf8da8be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c2bf8da8be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2601cdab40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2601cdab4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0c4033f8d1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0c4033f8d1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0c4033f8d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c4033f8d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0c4033f8d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c4033f8d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74323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0c4033f8d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c4033f8d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0639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0c4033f8d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c4033f8d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29506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0c4033f8d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0c4033f8d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1cd7bb48e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1cd7bb48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6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rdechoixcoeurfidele.atlassian.net/jira/software/projects/PLDDSDVC/boards/2?atlOrigin=eyJpIjoiMTFjMDJjN2IxYzY5NDA4OTlmOTE2YWQ5MmJhZGU1YjYiLCJwIjoiaiJ9"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mailto:support@menumaker.qwenta.com"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CE5CD"/>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2392800" y="1537500"/>
            <a:ext cx="4222200" cy="80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3500">
                <a:solidFill>
                  <a:schemeClr val="dk1"/>
                </a:solidFill>
                <a:latin typeface="Montserrat"/>
                <a:ea typeface="Montserrat"/>
                <a:cs typeface="Montserrat"/>
                <a:sym typeface="Montserrat"/>
              </a:rPr>
              <a:t>PRÉSENTATION</a:t>
            </a:r>
            <a:br>
              <a:rPr lang="fr" sz="3500">
                <a:solidFill>
                  <a:schemeClr val="dk1"/>
                </a:solidFill>
                <a:latin typeface="Montserrat"/>
                <a:ea typeface="Montserrat"/>
                <a:cs typeface="Montserrat"/>
                <a:sym typeface="Montserrat"/>
              </a:rPr>
            </a:br>
            <a:br>
              <a:rPr lang="fr" sz="3500">
                <a:solidFill>
                  <a:schemeClr val="dk1"/>
                </a:solidFill>
                <a:latin typeface="Montserrat"/>
                <a:ea typeface="Montserrat"/>
                <a:cs typeface="Montserrat"/>
                <a:sym typeface="Montserrat"/>
              </a:rPr>
            </a:br>
            <a:r>
              <a:rPr lang="fr" sz="3100" b="1">
                <a:solidFill>
                  <a:schemeClr val="dk1"/>
                </a:solidFill>
                <a:latin typeface="Montserrat"/>
                <a:ea typeface="Montserrat"/>
                <a:cs typeface="Montserrat"/>
                <a:sym typeface="Montserrat"/>
              </a:rPr>
              <a:t>Menu Maker by Qwenta</a:t>
            </a:r>
            <a:endParaRPr sz="3100" b="1">
              <a:solidFill>
                <a:schemeClr val="dk1"/>
              </a:solidFill>
              <a:latin typeface="Montserrat"/>
              <a:ea typeface="Montserrat"/>
              <a:cs typeface="Montserrat"/>
              <a:sym typeface="Montserrat"/>
            </a:endParaRPr>
          </a:p>
        </p:txBody>
      </p:sp>
      <p:sp>
        <p:nvSpPr>
          <p:cNvPr id="55" name="Google Shape;55;p13"/>
          <p:cNvSpPr txBox="1"/>
          <p:nvPr/>
        </p:nvSpPr>
        <p:spPr>
          <a:xfrm>
            <a:off x="81802" y="67176"/>
            <a:ext cx="2384700" cy="61361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sz="1500" dirty="0">
                <a:solidFill>
                  <a:schemeClr val="dk1"/>
                </a:solidFill>
                <a:latin typeface="Montserrat"/>
                <a:ea typeface="Montserrat"/>
                <a:cs typeface="Montserrat"/>
                <a:sym typeface="Montserrat"/>
              </a:rPr>
              <a:t>CHAMPETIER Mathieu</a:t>
            </a:r>
            <a:br>
              <a:rPr lang="fr" sz="1500" dirty="0">
                <a:solidFill>
                  <a:schemeClr val="dk1"/>
                </a:solidFill>
                <a:latin typeface="Montserrat"/>
                <a:ea typeface="Montserrat"/>
                <a:cs typeface="Montserrat"/>
                <a:sym typeface="Montserrat"/>
              </a:rPr>
            </a:br>
            <a:r>
              <a:rPr lang="fr" sz="1500" dirty="0">
                <a:solidFill>
                  <a:schemeClr val="dk1"/>
                </a:solidFill>
                <a:latin typeface="Montserrat"/>
                <a:ea typeface="Montserrat"/>
                <a:cs typeface="Montserrat"/>
                <a:sym typeface="Montserrat"/>
              </a:rPr>
              <a:t>Mardi 8 Octobre 2024 </a:t>
            </a:r>
            <a:endParaRPr sz="1500" dirty="0">
              <a:solidFill>
                <a:schemeClr val="dk1"/>
              </a:solidFill>
              <a:latin typeface="Montserrat"/>
              <a:ea typeface="Montserrat"/>
              <a:cs typeface="Montserrat"/>
              <a:sym typeface="Montserrat"/>
            </a:endParaRPr>
          </a:p>
        </p:txBody>
      </p:sp>
      <p:pic>
        <p:nvPicPr>
          <p:cNvPr id="56" name="Google Shape;56;p13"/>
          <p:cNvPicPr preferRelativeResize="0"/>
          <p:nvPr/>
        </p:nvPicPr>
        <p:blipFill>
          <a:blip r:embed="rId3">
            <a:alphaModFix/>
          </a:blip>
          <a:stretch>
            <a:fillRect/>
          </a:stretch>
        </p:blipFill>
        <p:spPr>
          <a:xfrm>
            <a:off x="8469575" y="0"/>
            <a:ext cx="674425" cy="3405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2000" dirty="0">
                <a:latin typeface="Montserrat"/>
                <a:ea typeface="Montserrat"/>
                <a:cs typeface="Montserrat"/>
                <a:sym typeface="Montserrat"/>
              </a:rPr>
              <a:t>Suivi du projet avec le Kanban</a:t>
            </a:r>
            <a:endParaRPr sz="3000" dirty="0">
              <a:latin typeface="Montserrat"/>
              <a:ea typeface="Montserrat"/>
              <a:cs typeface="Montserrat"/>
              <a:sym typeface="Montserrat"/>
            </a:endParaRPr>
          </a:p>
        </p:txBody>
      </p:sp>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94" name="Google Shape;94;p18"/>
          <p:cNvSpPr txBox="1"/>
          <p:nvPr/>
        </p:nvSpPr>
        <p:spPr>
          <a:xfrm>
            <a:off x="311700" y="1152475"/>
            <a:ext cx="4097659" cy="2262127"/>
          </a:xfrm>
          <a:prstGeom prst="rect">
            <a:avLst/>
          </a:prstGeom>
          <a:noFill/>
          <a:ln>
            <a:noFill/>
          </a:ln>
        </p:spPr>
        <p:txBody>
          <a:bodyPr spcFirstLastPara="1" wrap="square" lIns="91425" tIns="91425" rIns="91425" bIns="91425" anchor="t" anchorCtr="0">
            <a:spAutoFit/>
          </a:bodyPr>
          <a:lstStyle/>
          <a:p>
            <a:pPr marL="457200" lvl="0" indent="-323850" algn="l" rtl="0">
              <a:lnSpc>
                <a:spcPct val="150000"/>
              </a:lnSpc>
              <a:spcBef>
                <a:spcPts val="0"/>
              </a:spcBef>
              <a:spcAft>
                <a:spcPts val="0"/>
              </a:spcAft>
              <a:buClr>
                <a:srgbClr val="0D0D0D"/>
              </a:buClr>
              <a:buSzPts val="1500"/>
              <a:buFont typeface="Montserrat"/>
              <a:buChar char="●"/>
            </a:pPr>
            <a:r>
              <a:rPr lang="fr" sz="1500" dirty="0">
                <a:solidFill>
                  <a:srgbClr val="0D0D0D"/>
                </a:solidFill>
                <a:highlight>
                  <a:srgbClr val="FFFFFF"/>
                </a:highlight>
                <a:latin typeface="Montserrat"/>
                <a:ea typeface="Montserrat"/>
                <a:cs typeface="Montserrat"/>
                <a:sym typeface="Montserrat"/>
              </a:rPr>
              <a:t>Explication des User Stories (US), </a:t>
            </a:r>
          </a:p>
          <a:p>
            <a:pPr marL="133350" lvl="0" algn="l" rtl="0">
              <a:lnSpc>
                <a:spcPct val="150000"/>
              </a:lnSpc>
              <a:spcBef>
                <a:spcPts val="0"/>
              </a:spcBef>
              <a:spcAft>
                <a:spcPts val="0"/>
              </a:spcAft>
              <a:buClr>
                <a:srgbClr val="0D0D0D"/>
              </a:buClr>
              <a:buSzPts val="1500"/>
            </a:pPr>
            <a:r>
              <a:rPr lang="fr" sz="1500" dirty="0">
                <a:solidFill>
                  <a:srgbClr val="0D0D0D"/>
                </a:solidFill>
                <a:highlight>
                  <a:srgbClr val="FFFFFF"/>
                </a:highlight>
                <a:latin typeface="Montserrat"/>
                <a:ea typeface="Montserrat"/>
                <a:cs typeface="Montserrat"/>
                <a:sym typeface="Montserrat"/>
              </a:rPr>
              <a:t>tâches attribuées, etc.</a:t>
            </a:r>
            <a:endParaRPr sz="1500" dirty="0">
              <a:solidFill>
                <a:srgbClr val="0D0D0D"/>
              </a:solidFill>
              <a:highlight>
                <a:srgbClr val="FFFFFF"/>
              </a:highlight>
              <a:latin typeface="Montserrat"/>
              <a:ea typeface="Montserrat"/>
              <a:cs typeface="Montserrat"/>
              <a:sym typeface="Montserrat"/>
            </a:endParaRPr>
          </a:p>
          <a:p>
            <a:pPr marL="457200" lvl="0" indent="-323850" algn="l" rtl="0">
              <a:lnSpc>
                <a:spcPct val="150000"/>
              </a:lnSpc>
              <a:spcBef>
                <a:spcPts val="0"/>
              </a:spcBef>
              <a:spcAft>
                <a:spcPts val="0"/>
              </a:spcAft>
              <a:buClr>
                <a:srgbClr val="0D0D0D"/>
              </a:buClr>
              <a:buSzPts val="1500"/>
              <a:buFont typeface="Montserrat"/>
              <a:buChar char="●"/>
            </a:pPr>
            <a:r>
              <a:rPr lang="fr" sz="1500" dirty="0">
                <a:solidFill>
                  <a:srgbClr val="0D0D0D"/>
                </a:solidFill>
                <a:highlight>
                  <a:srgbClr val="FFFFFF"/>
                </a:highlight>
                <a:latin typeface="Montserrat"/>
                <a:ea typeface="Montserrat"/>
                <a:cs typeface="Montserrat"/>
                <a:sym typeface="Montserrat"/>
              </a:rPr>
              <a:t>Explication de comment le tableau </a:t>
            </a:r>
          </a:p>
          <a:p>
            <a:pPr marL="133350" lvl="0" algn="l" rtl="0">
              <a:lnSpc>
                <a:spcPct val="150000"/>
              </a:lnSpc>
              <a:spcBef>
                <a:spcPts val="0"/>
              </a:spcBef>
              <a:spcAft>
                <a:spcPts val="0"/>
              </a:spcAft>
              <a:buClr>
                <a:srgbClr val="0D0D0D"/>
              </a:buClr>
              <a:buSzPts val="1500"/>
            </a:pPr>
            <a:r>
              <a:rPr lang="fr" sz="1500" dirty="0">
                <a:solidFill>
                  <a:srgbClr val="0D0D0D"/>
                </a:solidFill>
                <a:highlight>
                  <a:srgbClr val="FFFFFF"/>
                </a:highlight>
                <a:latin typeface="Montserrat"/>
                <a:ea typeface="Montserrat"/>
                <a:cs typeface="Montserrat"/>
                <a:sym typeface="Montserrat"/>
              </a:rPr>
              <a:t>facilite le suivi et la coordination de </a:t>
            </a:r>
          </a:p>
          <a:p>
            <a:pPr marL="133350" lvl="0" algn="l" rtl="0">
              <a:lnSpc>
                <a:spcPct val="150000"/>
              </a:lnSpc>
              <a:spcBef>
                <a:spcPts val="0"/>
              </a:spcBef>
              <a:spcAft>
                <a:spcPts val="0"/>
              </a:spcAft>
              <a:buClr>
                <a:srgbClr val="0D0D0D"/>
              </a:buClr>
              <a:buSzPts val="1500"/>
            </a:pPr>
            <a:r>
              <a:rPr lang="fr" sz="1500" dirty="0">
                <a:solidFill>
                  <a:srgbClr val="0D0D0D"/>
                </a:solidFill>
                <a:highlight>
                  <a:srgbClr val="FFFFFF"/>
                </a:highlight>
                <a:latin typeface="Montserrat"/>
                <a:ea typeface="Montserrat"/>
                <a:cs typeface="Montserrat"/>
                <a:sym typeface="Montserrat"/>
              </a:rPr>
              <a:t>l'équipe.</a:t>
            </a:r>
          </a:p>
          <a:p>
            <a:pPr marL="133350" lvl="0" algn="l" rtl="0">
              <a:lnSpc>
                <a:spcPct val="150000"/>
              </a:lnSpc>
              <a:spcBef>
                <a:spcPts val="0"/>
              </a:spcBef>
              <a:spcAft>
                <a:spcPts val="0"/>
              </a:spcAft>
              <a:buClr>
                <a:srgbClr val="0D0D0D"/>
              </a:buClr>
              <a:buSzPts val="1500"/>
            </a:pPr>
            <a:r>
              <a:rPr lang="fr-FR" sz="1500" dirty="0">
                <a:solidFill>
                  <a:srgbClr val="0D0D0D"/>
                </a:solidFill>
                <a:highlight>
                  <a:srgbClr val="FFFFFF"/>
                </a:highlight>
                <a:latin typeface="Montserrat"/>
                <a:ea typeface="Montserrat"/>
                <a:cs typeface="Montserrat"/>
                <a:sym typeface="Montserrat"/>
                <a:hlinkClick r:id="rId3"/>
              </a:rPr>
              <a:t>Lien tableau Jira</a:t>
            </a:r>
            <a:endParaRPr sz="1500" dirty="0">
              <a:solidFill>
                <a:srgbClr val="0D0D0D"/>
              </a:solidFill>
              <a:highlight>
                <a:srgbClr val="FFFFFF"/>
              </a:highlight>
              <a:latin typeface="Montserrat"/>
              <a:ea typeface="Montserrat"/>
              <a:cs typeface="Montserrat"/>
              <a:sym typeface="Montserrat"/>
            </a:endParaRPr>
          </a:p>
        </p:txBody>
      </p:sp>
      <p:sp>
        <p:nvSpPr>
          <p:cNvPr id="95" name="Google Shape;95;p18"/>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96" name="Google Shape;96;p18"/>
          <p:cNvPicPr preferRelativeResize="0"/>
          <p:nvPr/>
        </p:nvPicPr>
        <p:blipFill>
          <a:blip r:embed="rId4">
            <a:alphaModFix/>
          </a:blip>
          <a:stretch>
            <a:fillRect/>
          </a:stretch>
        </p:blipFill>
        <p:spPr>
          <a:xfrm>
            <a:off x="8469575" y="-4"/>
            <a:ext cx="674425" cy="340550"/>
          </a:xfrm>
          <a:prstGeom prst="rect">
            <a:avLst/>
          </a:prstGeom>
          <a:noFill/>
          <a:ln>
            <a:noFill/>
          </a:ln>
        </p:spPr>
      </p:pic>
      <p:pic>
        <p:nvPicPr>
          <p:cNvPr id="7" name="Image 6">
            <a:extLst>
              <a:ext uri="{FF2B5EF4-FFF2-40B4-BE49-F238E27FC236}">
                <a16:creationId xmlns:a16="http://schemas.microsoft.com/office/drawing/2014/main" id="{2C32127E-610E-C6BB-39F7-B9B24F8A8A12}"/>
              </a:ext>
            </a:extLst>
          </p:cNvPr>
          <p:cNvPicPr>
            <a:picLocks noChangeAspect="1"/>
          </p:cNvPicPr>
          <p:nvPr/>
        </p:nvPicPr>
        <p:blipFill>
          <a:blip r:embed="rId5"/>
          <a:stretch>
            <a:fillRect/>
          </a:stretch>
        </p:blipFill>
        <p:spPr>
          <a:xfrm>
            <a:off x="4509409" y="696087"/>
            <a:ext cx="4422941" cy="37513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1800">
                <a:latin typeface="Montserrat"/>
                <a:ea typeface="Montserrat"/>
                <a:cs typeface="Montserrat"/>
                <a:sym typeface="Montserrat"/>
              </a:rPr>
              <a:t>Spécifications techniques</a:t>
            </a:r>
            <a:endParaRPr sz="1800">
              <a:solidFill>
                <a:schemeClr val="dk2"/>
              </a:solidFill>
              <a:latin typeface="Montserrat"/>
              <a:ea typeface="Montserrat"/>
              <a:cs typeface="Montserrat"/>
              <a:sym typeface="Montserrat"/>
            </a:endParaRPr>
          </a:p>
        </p:txBody>
      </p:sp>
      <p:sp>
        <p:nvSpPr>
          <p:cNvPr id="102" name="Google Shape;10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a:p>
            <a:pPr marL="457200" lvl="0" indent="0" algn="l" rtl="0">
              <a:spcBef>
                <a:spcPts val="1200"/>
              </a:spcBef>
              <a:spcAft>
                <a:spcPts val="1200"/>
              </a:spcAft>
              <a:buNone/>
            </a:pPr>
            <a:endParaRPr>
              <a:latin typeface="Montserrat"/>
              <a:ea typeface="Montserrat"/>
              <a:cs typeface="Montserrat"/>
              <a:sym typeface="Montserrat"/>
            </a:endParaRPr>
          </a:p>
        </p:txBody>
      </p:sp>
      <p:sp>
        <p:nvSpPr>
          <p:cNvPr id="103" name="Google Shape;103;p19"/>
          <p:cNvSpPr txBox="1"/>
          <p:nvPr/>
        </p:nvSpPr>
        <p:spPr>
          <a:xfrm>
            <a:off x="0" y="0"/>
            <a:ext cx="49116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fr" sz="1000">
                <a:solidFill>
                  <a:schemeClr val="dk2"/>
                </a:solidFill>
                <a:latin typeface="Montserrat"/>
                <a:ea typeface="Montserrat"/>
                <a:cs typeface="Montserrat"/>
                <a:sym typeface="Montserrat"/>
              </a:rPr>
              <a:t>Présentation de l’usage du no-code</a:t>
            </a:r>
            <a:endParaRPr sz="1000"/>
          </a:p>
        </p:txBody>
      </p:sp>
      <p:sp>
        <p:nvSpPr>
          <p:cNvPr id="104" name="Google Shape;104;p19"/>
          <p:cNvSpPr txBox="1"/>
          <p:nvPr/>
        </p:nvSpPr>
        <p:spPr>
          <a:xfrm>
            <a:off x="434774" y="1085525"/>
            <a:ext cx="8579685" cy="5703069"/>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0"/>
              </a:spcAft>
              <a:buClr>
                <a:srgbClr val="0D0D0D"/>
              </a:buClr>
              <a:buSzPts val="1800"/>
              <a:buFont typeface="Montserrat"/>
              <a:buChar char="●"/>
            </a:pPr>
            <a:r>
              <a:rPr lang="fr-FR" sz="1600" u="sng" dirty="0">
                <a:latin typeface="Montserrat" panose="00000500000000000000" pitchFamily="2" charset="0"/>
              </a:rPr>
              <a:t>Résumé des bibliothèques/plugins :</a:t>
            </a:r>
          </a:p>
          <a:p>
            <a:pPr marL="114300" lvl="0" algn="l" rtl="0">
              <a:lnSpc>
                <a:spcPct val="115000"/>
              </a:lnSpc>
              <a:spcBef>
                <a:spcPts val="0"/>
              </a:spcBef>
              <a:spcAft>
                <a:spcPts val="0"/>
              </a:spcAft>
              <a:buClr>
                <a:srgbClr val="0D0D0D"/>
              </a:buClr>
              <a:buSzPts val="1800"/>
            </a:pPr>
            <a:r>
              <a:rPr lang="fr-FR" sz="1600" u="sng" dirty="0">
                <a:latin typeface="Montserrat" panose="00000500000000000000" pitchFamily="2" charset="0"/>
              </a:rPr>
              <a:t>Frontend:</a:t>
            </a:r>
          </a:p>
          <a:p>
            <a:pPr lvl="7"/>
            <a:r>
              <a:rPr lang="fr-FR" sz="1600" dirty="0">
                <a:latin typeface="Montserrat" panose="00000500000000000000" pitchFamily="2" charset="0"/>
              </a:rPr>
              <a:t> 	React.js, </a:t>
            </a:r>
            <a:r>
              <a:rPr lang="fr-FR" sz="1600" dirty="0" err="1">
                <a:latin typeface="Montserrat" panose="00000500000000000000" pitchFamily="2" charset="0"/>
              </a:rPr>
              <a:t>React</a:t>
            </a:r>
            <a:r>
              <a:rPr lang="fr-FR" sz="1600" dirty="0">
                <a:latin typeface="Montserrat" panose="00000500000000000000" pitchFamily="2" charset="0"/>
              </a:rPr>
              <a:t>-router, </a:t>
            </a:r>
            <a:r>
              <a:rPr lang="fr-FR" sz="1600" dirty="0" err="1">
                <a:latin typeface="Montserrat" panose="00000500000000000000" pitchFamily="2" charset="0"/>
              </a:rPr>
              <a:t>React-color</a:t>
            </a:r>
            <a:r>
              <a:rPr lang="fr-FR" sz="1600" dirty="0">
                <a:latin typeface="Montserrat" panose="00000500000000000000" pitchFamily="2" charset="0"/>
              </a:rPr>
              <a:t>, </a:t>
            </a:r>
            <a:r>
              <a:rPr lang="fr-FR" sz="1600" dirty="0" err="1">
                <a:latin typeface="Montserrat" panose="00000500000000000000" pitchFamily="2" charset="0"/>
              </a:rPr>
              <a:t>React</a:t>
            </a:r>
            <a:r>
              <a:rPr lang="fr-FR" sz="1600" dirty="0">
                <a:latin typeface="Montserrat" panose="00000500000000000000" pitchFamily="2" charset="0"/>
              </a:rPr>
              <a:t>-modal, </a:t>
            </a:r>
            <a:r>
              <a:rPr lang="fr-FR" sz="1600" dirty="0" err="1">
                <a:latin typeface="Montserrat" panose="00000500000000000000" pitchFamily="2" charset="0"/>
              </a:rPr>
              <a:t>React</a:t>
            </a:r>
            <a:r>
              <a:rPr lang="fr-FR" sz="1600" dirty="0">
                <a:latin typeface="Montserrat" panose="00000500000000000000" pitchFamily="2" charset="0"/>
              </a:rPr>
              <a:t>-to-</a:t>
            </a:r>
            <a:r>
              <a:rPr lang="fr-FR" sz="1600" dirty="0" err="1">
                <a:latin typeface="Montserrat" panose="00000500000000000000" pitchFamily="2" charset="0"/>
              </a:rPr>
              <a:t>print</a:t>
            </a:r>
            <a:r>
              <a:rPr lang="fr-FR" sz="1600" dirty="0">
                <a:latin typeface="Montserrat" panose="00000500000000000000" pitchFamily="2" charset="0"/>
              </a:rPr>
              <a:t>, </a:t>
            </a:r>
            <a:r>
              <a:rPr lang="fr-FR" sz="1600" dirty="0" err="1">
                <a:latin typeface="Montserrat" panose="00000500000000000000" pitchFamily="2" charset="0"/>
              </a:rPr>
              <a:t>jsPDF</a:t>
            </a:r>
            <a:endParaRPr lang="fr-FR" sz="1600" dirty="0">
              <a:latin typeface="Montserrat" panose="00000500000000000000" pitchFamily="2" charset="0"/>
            </a:endParaRPr>
          </a:p>
          <a:p>
            <a:pPr lvl="2"/>
            <a:r>
              <a:rPr lang="fr-FR" sz="1600" dirty="0">
                <a:latin typeface="Montserrat" panose="00000500000000000000" pitchFamily="2" charset="0"/>
              </a:rPr>
              <a:t>	Auth0, </a:t>
            </a:r>
            <a:r>
              <a:rPr lang="fr-FR" sz="1600" dirty="0" err="1">
                <a:latin typeface="Montserrat" panose="00000500000000000000" pitchFamily="2" charset="0"/>
              </a:rPr>
              <a:t>Firebase</a:t>
            </a:r>
            <a:r>
              <a:rPr lang="fr-FR" sz="1600" dirty="0">
                <a:latin typeface="Montserrat" panose="00000500000000000000" pitchFamily="2" charset="0"/>
              </a:rPr>
              <a:t> </a:t>
            </a:r>
            <a:r>
              <a:rPr lang="fr-FR" sz="1600" dirty="0" err="1">
                <a:latin typeface="Montserrat" panose="00000500000000000000" pitchFamily="2" charset="0"/>
              </a:rPr>
              <a:t>Authentication</a:t>
            </a:r>
            <a:r>
              <a:rPr lang="fr-FR" sz="1600" dirty="0">
                <a:latin typeface="Montserrat" panose="00000500000000000000" pitchFamily="2" charset="0"/>
              </a:rPr>
              <a:t>, JWT (</a:t>
            </a:r>
            <a:r>
              <a:rPr lang="fr-FR" sz="1600" dirty="0" err="1">
                <a:latin typeface="Montserrat" panose="00000500000000000000" pitchFamily="2" charset="0"/>
              </a:rPr>
              <a:t>Json</a:t>
            </a:r>
            <a:r>
              <a:rPr lang="fr-FR" sz="1600" dirty="0">
                <a:latin typeface="Montserrat" panose="00000500000000000000" pitchFamily="2" charset="0"/>
              </a:rPr>
              <a:t> Web </a:t>
            </a:r>
            <a:r>
              <a:rPr lang="fr-FR" sz="1600" dirty="0" err="1">
                <a:latin typeface="Montserrat" panose="00000500000000000000" pitchFamily="2" charset="0"/>
              </a:rPr>
              <a:t>Token</a:t>
            </a:r>
            <a:r>
              <a:rPr lang="fr-FR" sz="1600" dirty="0">
                <a:latin typeface="Montserrat" panose="00000500000000000000" pitchFamily="2" charset="0"/>
              </a:rPr>
              <a:t>)</a:t>
            </a:r>
          </a:p>
          <a:p>
            <a:pPr lvl="2"/>
            <a:r>
              <a:rPr lang="fr-FR" sz="1600" dirty="0">
                <a:latin typeface="Montserrat" panose="00000500000000000000" pitchFamily="2" charset="0"/>
              </a:rPr>
              <a:t>	Instagram API, Deliveroo API, </a:t>
            </a:r>
            <a:r>
              <a:rPr lang="fr-FR" sz="1600" dirty="0" err="1">
                <a:latin typeface="Montserrat" panose="00000500000000000000" pitchFamily="2" charset="0"/>
              </a:rPr>
              <a:t>Fetch</a:t>
            </a:r>
            <a:r>
              <a:rPr lang="fr-FR" sz="1600" dirty="0">
                <a:latin typeface="Montserrat" panose="00000500000000000000" pitchFamily="2" charset="0"/>
              </a:rPr>
              <a:t> API, MongoDB, </a:t>
            </a:r>
            <a:r>
              <a:rPr lang="fr-FR" sz="1600" dirty="0" err="1">
                <a:latin typeface="Montserrat" panose="00000500000000000000" pitchFamily="2" charset="0"/>
              </a:rPr>
              <a:t>Firebase</a:t>
            </a:r>
            <a:r>
              <a:rPr lang="fr-FR" sz="1600" dirty="0">
                <a:latin typeface="Montserrat" panose="00000500000000000000" pitchFamily="2" charset="0"/>
              </a:rPr>
              <a:t> Storage</a:t>
            </a:r>
          </a:p>
          <a:p>
            <a:pPr lvl="2"/>
            <a:endParaRPr lang="fr-FR" sz="1600" dirty="0">
              <a:latin typeface="Montserrat" panose="00000500000000000000" pitchFamily="2" charset="0"/>
            </a:endParaRPr>
          </a:p>
          <a:p>
            <a:pPr lvl="2"/>
            <a:r>
              <a:rPr lang="fr-FR" sz="1600" dirty="0">
                <a:latin typeface="Montserrat" panose="00000500000000000000" pitchFamily="2" charset="0"/>
              </a:rPr>
              <a:t>  </a:t>
            </a:r>
            <a:r>
              <a:rPr lang="fr-FR" sz="1600" u="sng" dirty="0">
                <a:latin typeface="Montserrat" panose="00000500000000000000" pitchFamily="2" charset="0"/>
              </a:rPr>
              <a:t>Backend:</a:t>
            </a:r>
          </a:p>
          <a:p>
            <a:pPr lvl="4"/>
            <a:r>
              <a:rPr lang="fr-FR" sz="1600" dirty="0">
                <a:latin typeface="Montserrat" panose="00000500000000000000" pitchFamily="2" charset="0"/>
              </a:rPr>
              <a:t>	Node.JS </a:t>
            </a:r>
            <a:r>
              <a:rPr lang="fr-FR" sz="1600" dirty="0">
                <a:effectLst/>
                <a:latin typeface="Montserrat" panose="00000500000000000000" pitchFamily="2" charset="0"/>
                <a:ea typeface="Montserrat" panose="00000500000000000000" pitchFamily="2" charset="0"/>
                <a:cs typeface="Montserrat" panose="00000500000000000000" pitchFamily="2" charset="0"/>
              </a:rPr>
              <a:t>avec Express.js qui est idéal pour des applications web en temps réel et une gestion simultanée de plusieurs requêtes.</a:t>
            </a:r>
            <a:endParaRPr lang="fr-FR" sz="1600" dirty="0">
              <a:effectLst/>
              <a:latin typeface="Verdana" panose="020B0604030504040204" pitchFamily="34" charset="0"/>
              <a:ea typeface="Verdana" panose="020B0604030504040204" pitchFamily="34" charset="0"/>
              <a:cs typeface="Verdana" panose="020B0604030504040204" pitchFamily="34" charset="0"/>
            </a:endParaRPr>
          </a:p>
          <a:p>
            <a:pPr lvl="2"/>
            <a:endParaRPr lang="fr-FR" sz="1600" dirty="0">
              <a:latin typeface="Montserrat" panose="00000500000000000000" pitchFamily="2" charset="0"/>
            </a:endParaRPr>
          </a:p>
          <a:p>
            <a:pPr marL="457200" lvl="0" indent="-323850" algn="l" rtl="0">
              <a:lnSpc>
                <a:spcPct val="150000"/>
              </a:lnSpc>
              <a:spcBef>
                <a:spcPts val="0"/>
              </a:spcBef>
              <a:spcAft>
                <a:spcPts val="0"/>
              </a:spcAft>
              <a:buClr>
                <a:srgbClr val="0D0D0D"/>
              </a:buClr>
              <a:buSzPts val="1500"/>
              <a:buFont typeface="Montserrat"/>
              <a:buChar char="●"/>
            </a:pPr>
            <a:r>
              <a:rPr lang="fr-FR" sz="1600" u="sng" dirty="0">
                <a:solidFill>
                  <a:srgbClr val="0D0D0D"/>
                </a:solidFill>
                <a:highlight>
                  <a:srgbClr val="FFFFFF"/>
                </a:highlight>
                <a:latin typeface="Montserrat" panose="00000500000000000000" pitchFamily="2" charset="0"/>
                <a:ea typeface="Montserrat"/>
                <a:cs typeface="Montserrat"/>
                <a:sym typeface="Montserrat"/>
              </a:rPr>
              <a:t>Base de données:</a:t>
            </a:r>
            <a:r>
              <a:rPr lang="fr-FR" sz="1600" dirty="0">
                <a:solidFill>
                  <a:srgbClr val="0D0D0D"/>
                </a:solidFill>
                <a:highlight>
                  <a:srgbClr val="FFFFFF"/>
                </a:highlight>
                <a:latin typeface="Montserrat" panose="00000500000000000000" pitchFamily="2" charset="0"/>
                <a:ea typeface="Montserrat"/>
                <a:cs typeface="Montserrat"/>
                <a:sym typeface="Montserrat"/>
              </a:rPr>
              <a:t> MongoDB en NoSQL</a:t>
            </a:r>
            <a:endParaRPr lang="fr-FR" sz="1800" kern="0" dirty="0">
              <a:effectLst/>
              <a:latin typeface="Montserrat" panose="00000500000000000000" pitchFamily="2" charset="0"/>
              <a:ea typeface="Montserrat" panose="00000500000000000000" pitchFamily="2" charset="0"/>
              <a:cs typeface="Montserrat" panose="00000500000000000000" pitchFamily="2" charset="0"/>
            </a:endParaRPr>
          </a:p>
          <a:p>
            <a:pPr marL="457200" indent="-323850">
              <a:lnSpc>
                <a:spcPct val="150000"/>
              </a:lnSpc>
              <a:buClr>
                <a:srgbClr val="0D0D0D"/>
              </a:buClr>
              <a:buSzPts val="1500"/>
              <a:buFont typeface="Montserrat"/>
              <a:buChar char="●"/>
            </a:pPr>
            <a:r>
              <a:rPr lang="fr" sz="1600" u="sng" dirty="0">
                <a:solidFill>
                  <a:srgbClr val="0D0D0D"/>
                </a:solidFill>
                <a:highlight>
                  <a:srgbClr val="FFFFFF"/>
                </a:highlight>
                <a:latin typeface="Montserrat" panose="00000500000000000000" pitchFamily="2" charset="0"/>
                <a:ea typeface="Montserrat"/>
                <a:cs typeface="Montserrat"/>
                <a:sym typeface="Montserrat"/>
              </a:rPr>
              <a:t>Navigateur:</a:t>
            </a:r>
            <a:r>
              <a:rPr lang="fr" sz="1600" dirty="0">
                <a:solidFill>
                  <a:srgbClr val="0D0D0D"/>
                </a:solidFill>
                <a:highlight>
                  <a:srgbClr val="FFFFFF"/>
                </a:highlight>
                <a:latin typeface="Montserrat" panose="00000500000000000000" pitchFamily="2" charset="0"/>
                <a:ea typeface="Montserrat"/>
                <a:cs typeface="Montserrat"/>
                <a:sym typeface="Montserrat"/>
              </a:rPr>
              <a:t> </a:t>
            </a:r>
            <a:r>
              <a:rPr lang="fr-FR" sz="1800" kern="0" dirty="0">
                <a:effectLst/>
                <a:latin typeface="Montserrat" panose="00000500000000000000" pitchFamily="2" charset="0"/>
                <a:ea typeface="Montserrat" panose="00000500000000000000" pitchFamily="2" charset="0"/>
                <a:cs typeface="Montserrat" panose="00000500000000000000" pitchFamily="2" charset="0"/>
              </a:rPr>
              <a:t>Chrome, Safari et Firefox</a:t>
            </a:r>
          </a:p>
          <a:p>
            <a:pPr marL="457200" indent="-323850">
              <a:lnSpc>
                <a:spcPct val="150000"/>
              </a:lnSpc>
              <a:buClr>
                <a:srgbClr val="0D0D0D"/>
              </a:buClr>
              <a:buSzPts val="1500"/>
              <a:buFont typeface="Montserrat"/>
              <a:buChar char="●"/>
            </a:pPr>
            <a:endParaRPr lang="fr-FR" sz="1800" kern="0" dirty="0">
              <a:effectLst/>
              <a:latin typeface="Montserrat" panose="00000500000000000000" pitchFamily="2" charset="0"/>
              <a:ea typeface="Montserrat" panose="00000500000000000000" pitchFamily="2" charset="0"/>
              <a:cs typeface="Montserrat" panose="00000500000000000000" pitchFamily="2" charset="0"/>
            </a:endParaRPr>
          </a:p>
          <a:p>
            <a:pPr marL="457200" lvl="0" indent="-323850" algn="l" rtl="0">
              <a:lnSpc>
                <a:spcPct val="150000"/>
              </a:lnSpc>
              <a:spcBef>
                <a:spcPts val="0"/>
              </a:spcBef>
              <a:spcAft>
                <a:spcPts val="0"/>
              </a:spcAft>
              <a:buClr>
                <a:srgbClr val="0D0D0D"/>
              </a:buClr>
              <a:buSzPts val="1500"/>
              <a:buFont typeface="Montserrat"/>
              <a:buChar char="●"/>
            </a:pPr>
            <a:endParaRPr lang="fr-FR" sz="1800" kern="0" dirty="0">
              <a:effectLst/>
              <a:latin typeface="Montserrat" panose="00000500000000000000" pitchFamily="2" charset="0"/>
              <a:ea typeface="Montserrat" panose="00000500000000000000" pitchFamily="2" charset="0"/>
              <a:cs typeface="Montserrat" panose="00000500000000000000" pitchFamily="2" charset="0"/>
            </a:endParaRPr>
          </a:p>
          <a:p>
            <a:pPr marL="457200" lvl="0" indent="-323850" algn="l" rtl="0">
              <a:lnSpc>
                <a:spcPct val="150000"/>
              </a:lnSpc>
              <a:spcBef>
                <a:spcPts val="0"/>
              </a:spcBef>
              <a:spcAft>
                <a:spcPts val="0"/>
              </a:spcAft>
              <a:buClr>
                <a:srgbClr val="0D0D0D"/>
              </a:buClr>
              <a:buSzPts val="1500"/>
              <a:buFont typeface="Montserrat"/>
              <a:buChar char="●"/>
            </a:pPr>
            <a:endParaRPr lang="fr-FR" sz="1800" kern="0" dirty="0">
              <a:effectLst/>
              <a:latin typeface="Montserrat" panose="00000500000000000000" pitchFamily="2" charset="0"/>
              <a:ea typeface="Montserrat" panose="00000500000000000000" pitchFamily="2" charset="0"/>
              <a:cs typeface="Montserrat" panose="00000500000000000000" pitchFamily="2" charset="0"/>
            </a:endParaRPr>
          </a:p>
          <a:p>
            <a:pPr marL="457200" lvl="0" indent="-323850" algn="l" rtl="0">
              <a:lnSpc>
                <a:spcPct val="150000"/>
              </a:lnSpc>
              <a:spcBef>
                <a:spcPts val="0"/>
              </a:spcBef>
              <a:spcAft>
                <a:spcPts val="0"/>
              </a:spcAft>
              <a:buClr>
                <a:srgbClr val="0D0D0D"/>
              </a:buClr>
              <a:buSzPts val="1500"/>
              <a:buFont typeface="Montserrat"/>
              <a:buChar char="●"/>
            </a:pPr>
            <a:endParaRPr sz="1600" dirty="0">
              <a:solidFill>
                <a:srgbClr val="0D0D0D"/>
              </a:solidFill>
              <a:highlight>
                <a:srgbClr val="FFFFFF"/>
              </a:highlight>
              <a:latin typeface="Montserrat" panose="00000500000000000000" pitchFamily="2" charset="0"/>
              <a:ea typeface="Montserrat"/>
              <a:cs typeface="Montserrat"/>
              <a:sym typeface="Montserrat"/>
            </a:endParaRPr>
          </a:p>
          <a:p>
            <a:pPr marL="0" lvl="0" indent="0" algn="l" rtl="0">
              <a:lnSpc>
                <a:spcPct val="115000"/>
              </a:lnSpc>
              <a:spcBef>
                <a:spcPts val="0"/>
              </a:spcBef>
              <a:spcAft>
                <a:spcPts val="0"/>
              </a:spcAft>
              <a:buNone/>
            </a:pPr>
            <a:endParaRPr sz="1200" i="1" dirty="0">
              <a:solidFill>
                <a:schemeClr val="dk1"/>
              </a:solidFill>
              <a:latin typeface="Montserrat"/>
              <a:ea typeface="Montserrat"/>
              <a:cs typeface="Montserrat"/>
              <a:sym typeface="Montserrat"/>
            </a:endParaRPr>
          </a:p>
          <a:p>
            <a:pPr marL="0" lvl="0" indent="0" algn="l" rtl="0">
              <a:spcBef>
                <a:spcPts val="1200"/>
              </a:spcBef>
              <a:spcAft>
                <a:spcPts val="0"/>
              </a:spcAft>
              <a:buNone/>
            </a:pPr>
            <a:endParaRPr dirty="0"/>
          </a:p>
        </p:txBody>
      </p:sp>
      <p:sp>
        <p:nvSpPr>
          <p:cNvPr id="105" name="Google Shape;105;p19"/>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06" name="Google Shape;106;p19"/>
          <p:cNvPicPr preferRelativeResize="0"/>
          <p:nvPr/>
        </p:nvPicPr>
        <p:blipFill>
          <a:blip r:embed="rId3">
            <a:alphaModFix/>
          </a:blip>
          <a:stretch>
            <a:fillRect/>
          </a:stretch>
        </p:blipFill>
        <p:spPr>
          <a:xfrm>
            <a:off x="8469575" y="-4"/>
            <a:ext cx="674425" cy="340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2" name="Google Shape;10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a:p>
            <a:pPr marL="457200" lvl="0" indent="0" algn="l" rtl="0">
              <a:spcBef>
                <a:spcPts val="1200"/>
              </a:spcBef>
              <a:spcAft>
                <a:spcPts val="1200"/>
              </a:spcAft>
              <a:buNone/>
            </a:pPr>
            <a:endParaRPr>
              <a:latin typeface="Montserrat"/>
              <a:ea typeface="Montserrat"/>
              <a:cs typeface="Montserrat"/>
              <a:sym typeface="Montserrat"/>
            </a:endParaRPr>
          </a:p>
        </p:txBody>
      </p:sp>
      <p:sp>
        <p:nvSpPr>
          <p:cNvPr id="103" name="Google Shape;103;p19"/>
          <p:cNvSpPr txBox="1"/>
          <p:nvPr/>
        </p:nvSpPr>
        <p:spPr>
          <a:xfrm>
            <a:off x="0" y="0"/>
            <a:ext cx="49116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fr" sz="1000">
                <a:solidFill>
                  <a:schemeClr val="dk2"/>
                </a:solidFill>
                <a:latin typeface="Montserrat"/>
                <a:ea typeface="Montserrat"/>
                <a:cs typeface="Montserrat"/>
                <a:sym typeface="Montserrat"/>
              </a:rPr>
              <a:t>Présentation de l’usage du no-code</a:t>
            </a:r>
            <a:endParaRPr sz="1000"/>
          </a:p>
        </p:txBody>
      </p:sp>
      <p:sp>
        <p:nvSpPr>
          <p:cNvPr id="104" name="Google Shape;104;p19"/>
          <p:cNvSpPr txBox="1"/>
          <p:nvPr/>
        </p:nvSpPr>
        <p:spPr>
          <a:xfrm>
            <a:off x="692700" y="574625"/>
            <a:ext cx="8579685" cy="5475315"/>
          </a:xfrm>
          <a:prstGeom prst="rect">
            <a:avLst/>
          </a:prstGeom>
          <a:noFill/>
          <a:ln>
            <a:noFill/>
          </a:ln>
        </p:spPr>
        <p:txBody>
          <a:bodyPr spcFirstLastPara="1" wrap="square" lIns="91425" tIns="91425" rIns="91425" bIns="91425" anchor="t" anchorCtr="0">
            <a:spAutoFit/>
          </a:bodyPr>
          <a:lstStyle/>
          <a:p>
            <a:pPr marL="457200" indent="-323850">
              <a:lnSpc>
                <a:spcPct val="150000"/>
              </a:lnSpc>
              <a:buClr>
                <a:srgbClr val="0D0D0D"/>
              </a:buClr>
              <a:buSzPts val="1500"/>
              <a:buFont typeface="Montserrat"/>
              <a:buChar char="●"/>
            </a:pPr>
            <a:r>
              <a:rPr lang="fr-FR" sz="1600" u="sng" dirty="0">
                <a:latin typeface="Montserrat" panose="00000500000000000000" pitchFamily="2" charset="0"/>
                <a:ea typeface="Verdana" panose="020B0604030504040204" pitchFamily="34" charset="0"/>
                <a:cs typeface="Verdana" panose="020B0604030504040204" pitchFamily="34" charset="0"/>
              </a:rPr>
              <a:t>Préconisations:</a:t>
            </a:r>
            <a:endParaRPr lang="fr-FR" sz="1200" dirty="0">
              <a:latin typeface="Montserrat" panose="00000500000000000000" pitchFamily="2" charset="0"/>
              <a:ea typeface="Verdana" panose="020B0604030504040204" pitchFamily="34" charset="0"/>
              <a:cs typeface="Verdana" panose="020B0604030504040204" pitchFamily="34" charset="0"/>
            </a:endParaRPr>
          </a:p>
          <a:p>
            <a:pPr marL="285750" indent="-285750">
              <a:buFont typeface="Wingdings" panose="05000000000000000000" pitchFamily="2" charset="2"/>
              <a:buChar char="Ø"/>
            </a:pPr>
            <a:r>
              <a:rPr lang="fr-FR" sz="1600" kern="0" dirty="0">
                <a:effectLst/>
                <a:latin typeface="Montserrat" panose="00000500000000000000" pitchFamily="2" charset="0"/>
                <a:ea typeface="Montserrat" panose="00000500000000000000" pitchFamily="2" charset="0"/>
                <a:cs typeface="Montserrat" panose="00000500000000000000" pitchFamily="2" charset="0"/>
              </a:rPr>
              <a:t>Domaine: </a:t>
            </a:r>
            <a:r>
              <a:rPr lang="fr-FR" sz="1600" dirty="0">
                <a:effectLst/>
                <a:latin typeface="Montserrat" panose="00000500000000000000" pitchFamily="2" charset="0"/>
                <a:ea typeface="Montserrat" panose="00000500000000000000" pitchFamily="2" charset="0"/>
                <a:cs typeface="Montserrat" panose="00000500000000000000" pitchFamily="2" charset="0"/>
              </a:rPr>
              <a:t>menumaker.qwenta.com </a:t>
            </a:r>
            <a:endParaRPr lang="fr-FR" sz="1600" dirty="0">
              <a:effectLst/>
              <a:latin typeface="Verdana" panose="020B0604030504040204" pitchFamily="34" charset="0"/>
              <a:ea typeface="Verdana" panose="020B0604030504040204" pitchFamily="34" charset="0"/>
              <a:cs typeface="Verdana" panose="020B0604030504040204" pitchFamily="34" charset="0"/>
            </a:endParaRPr>
          </a:p>
          <a:p>
            <a:r>
              <a:rPr lang="fr-FR" sz="1600" dirty="0">
                <a:effectLst/>
                <a:latin typeface="Montserrat" panose="00000500000000000000" pitchFamily="2" charset="0"/>
                <a:ea typeface="Montserrat" panose="00000500000000000000" pitchFamily="2" charset="0"/>
                <a:cs typeface="Montserrat" panose="00000500000000000000" pitchFamily="2" charset="0"/>
              </a:rPr>
              <a:t>Cohérence avec la marque </a:t>
            </a:r>
            <a:r>
              <a:rPr lang="fr-FR" sz="1600" dirty="0" err="1">
                <a:effectLst/>
                <a:latin typeface="Montserrat" panose="00000500000000000000" pitchFamily="2" charset="0"/>
                <a:ea typeface="Montserrat" panose="00000500000000000000" pitchFamily="2" charset="0"/>
                <a:cs typeface="Montserrat" panose="00000500000000000000" pitchFamily="2" charset="0"/>
              </a:rPr>
              <a:t>Qwenta</a:t>
            </a:r>
            <a:r>
              <a:rPr lang="fr-FR" sz="1600" dirty="0">
                <a:effectLst/>
                <a:latin typeface="Montserrat" panose="00000500000000000000" pitchFamily="2" charset="0"/>
                <a:ea typeface="Montserrat" panose="00000500000000000000" pitchFamily="2" charset="0"/>
                <a:cs typeface="Montserrat" panose="00000500000000000000" pitchFamily="2" charset="0"/>
              </a:rPr>
              <a:t> et sous-domaine lié</a:t>
            </a:r>
          </a:p>
          <a:p>
            <a:pPr marL="171450" indent="-171450">
              <a:buFont typeface="Wingdings" panose="05000000000000000000" pitchFamily="2" charset="2"/>
              <a:buChar char="Ø"/>
            </a:pPr>
            <a:r>
              <a:rPr lang="fr-FR" sz="1600" dirty="0">
                <a:latin typeface="Montserrat" panose="00000500000000000000" pitchFamily="2" charset="0"/>
                <a:ea typeface="Verdana" panose="020B0604030504040204" pitchFamily="34" charset="0"/>
                <a:cs typeface="Verdana" panose="020B0604030504040204" pitchFamily="34" charset="0"/>
              </a:rPr>
              <a:t>  </a:t>
            </a:r>
            <a:r>
              <a:rPr lang="fr-FR" sz="1600" dirty="0" err="1">
                <a:latin typeface="Montserrat" panose="00000500000000000000" pitchFamily="2" charset="0"/>
                <a:ea typeface="Verdana" panose="020B0604030504040204" pitchFamily="34" charset="0"/>
                <a:cs typeface="Verdana" panose="020B0604030504040204" pitchFamily="34" charset="0"/>
              </a:rPr>
              <a:t>Hebergement</a:t>
            </a:r>
            <a:r>
              <a:rPr lang="fr-FR" sz="1600" dirty="0">
                <a:latin typeface="Montserrat" panose="00000500000000000000" pitchFamily="2" charset="0"/>
                <a:ea typeface="Verdana" panose="020B0604030504040204" pitchFamily="34" charset="0"/>
                <a:cs typeface="Verdana" panose="020B0604030504040204" pitchFamily="34" charset="0"/>
              </a:rPr>
              <a:t>: AWS</a:t>
            </a:r>
          </a:p>
          <a:p>
            <a:pPr marL="171450" indent="-171450">
              <a:buFont typeface="Wingdings" panose="05000000000000000000" pitchFamily="2" charset="2"/>
              <a:buChar char="Ø"/>
            </a:pPr>
            <a:r>
              <a:rPr lang="fr-FR" sz="1600" dirty="0">
                <a:latin typeface="Montserrat" panose="00000500000000000000" pitchFamily="2" charset="0"/>
                <a:ea typeface="Verdana" panose="020B0604030504040204" pitchFamily="34" charset="0"/>
                <a:cs typeface="Verdana" panose="020B0604030504040204" pitchFamily="34" charset="0"/>
              </a:rPr>
              <a:t>  Mail: </a:t>
            </a:r>
            <a:r>
              <a:rPr lang="fr-FR" sz="1600" kern="0" dirty="0">
                <a:effectLst/>
                <a:latin typeface="Montserrat" panose="00000500000000000000" pitchFamily="2" charset="0"/>
                <a:ea typeface="Montserrat" panose="00000500000000000000" pitchFamily="2" charset="0"/>
                <a:cs typeface="Montserrat" panose="00000500000000000000" pitchFamily="2" charset="0"/>
                <a:hlinkClick r:id="rId3"/>
              </a:rPr>
              <a:t>support@menumaker.qwenta.com</a:t>
            </a:r>
            <a:endParaRPr lang="fr-FR" sz="1600" kern="0" dirty="0">
              <a:effectLst/>
              <a:latin typeface="Montserrat" panose="00000500000000000000" pitchFamily="2" charset="0"/>
              <a:ea typeface="Montserrat" panose="00000500000000000000" pitchFamily="2" charset="0"/>
              <a:cs typeface="Montserrat" panose="00000500000000000000" pitchFamily="2" charset="0"/>
            </a:endParaRPr>
          </a:p>
          <a:p>
            <a:pPr marL="171450" indent="-171450">
              <a:buFont typeface="Wingdings" panose="05000000000000000000" pitchFamily="2" charset="2"/>
              <a:buChar char="Ø"/>
            </a:pPr>
            <a:endParaRPr lang="fr-FR" sz="1600" dirty="0">
              <a:latin typeface="Montserrat" panose="00000500000000000000" pitchFamily="2" charset="0"/>
              <a:ea typeface="Montserrat" panose="00000500000000000000" pitchFamily="2" charset="0"/>
              <a:cs typeface="Montserrat" panose="00000500000000000000" pitchFamily="2" charset="0"/>
            </a:endParaRPr>
          </a:p>
          <a:p>
            <a:endParaRPr lang="fr-FR" sz="1600" kern="0" dirty="0">
              <a:effectLst/>
              <a:latin typeface="Montserrat" panose="00000500000000000000" pitchFamily="2" charset="0"/>
              <a:ea typeface="Montserrat" panose="00000500000000000000" pitchFamily="2" charset="0"/>
              <a:cs typeface="Montserrat" panose="00000500000000000000" pitchFamily="2" charset="0"/>
            </a:endParaRPr>
          </a:p>
          <a:p>
            <a:pPr marL="457200" indent="-323850">
              <a:lnSpc>
                <a:spcPct val="150000"/>
              </a:lnSpc>
              <a:buClr>
                <a:srgbClr val="0D0D0D"/>
              </a:buClr>
              <a:buSzPts val="1500"/>
              <a:buFont typeface="Montserrat"/>
              <a:buChar char="●"/>
            </a:pPr>
            <a:r>
              <a:rPr lang="fr-FR" sz="1600" u="sng" dirty="0">
                <a:latin typeface="Montserrat" panose="00000500000000000000" pitchFamily="2" charset="0"/>
                <a:ea typeface="Verdana" panose="020B0604030504040204" pitchFamily="34" charset="0"/>
                <a:cs typeface="Verdana" panose="020B0604030504040204" pitchFamily="34" charset="0"/>
              </a:rPr>
              <a:t>Sécurité:</a:t>
            </a:r>
          </a:p>
          <a:p>
            <a:pPr marL="285750" indent="-285750">
              <a:buFont typeface="Wingdings" panose="05000000000000000000" pitchFamily="2" charset="2"/>
              <a:buChar char="Ø"/>
            </a:pPr>
            <a:r>
              <a:rPr lang="fr-FR" sz="1600" dirty="0">
                <a:effectLst/>
                <a:latin typeface="Montserrat" panose="00000500000000000000" pitchFamily="2" charset="0"/>
                <a:ea typeface="Montserrat" panose="00000500000000000000" pitchFamily="2" charset="0"/>
                <a:cs typeface="Montserrat" panose="00000500000000000000" pitchFamily="2" charset="0"/>
              </a:rPr>
              <a:t>Auth0 gère la sécurité des connexions utilisateurs et la gestion des identités. </a:t>
            </a:r>
            <a:endParaRPr lang="fr-FR" sz="1600" dirty="0">
              <a:effectLst/>
              <a:latin typeface="Montserrat" panose="00000500000000000000" pitchFamily="2" charset="0"/>
              <a:ea typeface="Verdana" panose="020B0604030504040204" pitchFamily="34" charset="0"/>
              <a:cs typeface="Verdana" panose="020B0604030504040204" pitchFamily="34" charset="0"/>
            </a:endParaRPr>
          </a:p>
          <a:p>
            <a:pPr marL="285750" indent="-285750">
              <a:buFont typeface="Wingdings" panose="05000000000000000000" pitchFamily="2" charset="2"/>
              <a:buChar char="Ø"/>
            </a:pPr>
            <a:r>
              <a:rPr lang="fr-FR" sz="1600" dirty="0">
                <a:effectLst/>
                <a:latin typeface="Montserrat" panose="00000500000000000000" pitchFamily="2" charset="0"/>
                <a:ea typeface="Montserrat" panose="00000500000000000000" pitchFamily="2" charset="0"/>
                <a:cs typeface="Montserrat" panose="00000500000000000000" pitchFamily="2" charset="0"/>
              </a:rPr>
              <a:t>JWT permet de sécuriser les échanges entre le client et le serveur en encodant les informations d'authentification dans un </a:t>
            </a:r>
            <a:r>
              <a:rPr lang="fr-FR" sz="1600" dirty="0" err="1">
                <a:effectLst/>
                <a:latin typeface="Montserrat" panose="00000500000000000000" pitchFamily="2" charset="0"/>
                <a:ea typeface="Montserrat" panose="00000500000000000000" pitchFamily="2" charset="0"/>
                <a:cs typeface="Montserrat" panose="00000500000000000000" pitchFamily="2" charset="0"/>
              </a:rPr>
              <a:t>token</a:t>
            </a:r>
            <a:r>
              <a:rPr lang="fr-FR" sz="1600" dirty="0">
                <a:effectLst/>
                <a:latin typeface="Montserrat" panose="00000500000000000000" pitchFamily="2" charset="0"/>
                <a:ea typeface="Montserrat" panose="00000500000000000000" pitchFamily="2" charset="0"/>
                <a:cs typeface="Montserrat" panose="00000500000000000000" pitchFamily="2" charset="0"/>
              </a:rPr>
              <a:t>.</a:t>
            </a:r>
            <a:endParaRPr lang="fr-FR" sz="1600" dirty="0">
              <a:effectLst/>
              <a:latin typeface="Montserrat" panose="00000500000000000000" pitchFamily="2" charset="0"/>
              <a:ea typeface="Verdana" panose="020B0604030504040204" pitchFamily="34" charset="0"/>
              <a:cs typeface="Verdana" panose="020B0604030504040204" pitchFamily="34" charset="0"/>
            </a:endParaRPr>
          </a:p>
          <a:p>
            <a:endParaRPr lang="fr-FR" sz="1200" dirty="0">
              <a:effectLst/>
              <a:latin typeface="Verdana" panose="020B0604030504040204" pitchFamily="34" charset="0"/>
              <a:ea typeface="Verdana" panose="020B0604030504040204" pitchFamily="34" charset="0"/>
              <a:cs typeface="Verdana" panose="020B0604030504040204" pitchFamily="34" charset="0"/>
            </a:endParaRPr>
          </a:p>
          <a:p>
            <a:pPr marL="419100" lvl="3" indent="-285750">
              <a:lnSpc>
                <a:spcPct val="150000"/>
              </a:lnSpc>
              <a:buClr>
                <a:srgbClr val="0D0D0D"/>
              </a:buClr>
              <a:buSzPts val="1500"/>
              <a:buFont typeface="Wingdings" panose="05000000000000000000" pitchFamily="2" charset="2"/>
              <a:buChar char="Ø"/>
            </a:pPr>
            <a:endParaRPr lang="fr-FR" sz="1600" kern="0" dirty="0">
              <a:effectLst/>
              <a:latin typeface="Montserrat" panose="00000500000000000000" pitchFamily="2" charset="0"/>
              <a:ea typeface="Montserrat" panose="00000500000000000000" pitchFamily="2" charset="0"/>
              <a:cs typeface="Montserrat" panose="00000500000000000000" pitchFamily="2" charset="0"/>
            </a:endParaRPr>
          </a:p>
          <a:p>
            <a:pPr marL="457200" lvl="0" indent="-323850" algn="l" rtl="0">
              <a:lnSpc>
                <a:spcPct val="150000"/>
              </a:lnSpc>
              <a:spcBef>
                <a:spcPts val="0"/>
              </a:spcBef>
              <a:spcAft>
                <a:spcPts val="0"/>
              </a:spcAft>
              <a:buClr>
                <a:srgbClr val="0D0D0D"/>
              </a:buClr>
              <a:buSzPts val="1500"/>
              <a:buFont typeface="Montserrat"/>
              <a:buChar char="●"/>
            </a:pPr>
            <a:endParaRPr lang="fr-FR" sz="1800" kern="0" dirty="0">
              <a:effectLst/>
              <a:latin typeface="Montserrat" panose="00000500000000000000" pitchFamily="2" charset="0"/>
              <a:ea typeface="Montserrat" panose="00000500000000000000" pitchFamily="2" charset="0"/>
              <a:cs typeface="Montserrat" panose="00000500000000000000" pitchFamily="2" charset="0"/>
            </a:endParaRPr>
          </a:p>
          <a:p>
            <a:pPr marL="457200" lvl="0" indent="-323850" algn="l" rtl="0">
              <a:lnSpc>
                <a:spcPct val="150000"/>
              </a:lnSpc>
              <a:spcBef>
                <a:spcPts val="0"/>
              </a:spcBef>
              <a:spcAft>
                <a:spcPts val="0"/>
              </a:spcAft>
              <a:buClr>
                <a:srgbClr val="0D0D0D"/>
              </a:buClr>
              <a:buSzPts val="1500"/>
              <a:buFont typeface="Montserrat"/>
              <a:buChar char="●"/>
            </a:pPr>
            <a:endParaRPr lang="fr-FR" sz="1800" kern="0" dirty="0">
              <a:effectLst/>
              <a:latin typeface="Montserrat" panose="00000500000000000000" pitchFamily="2" charset="0"/>
              <a:ea typeface="Montserrat" panose="00000500000000000000" pitchFamily="2" charset="0"/>
              <a:cs typeface="Montserrat" panose="00000500000000000000" pitchFamily="2" charset="0"/>
            </a:endParaRPr>
          </a:p>
          <a:p>
            <a:pPr marL="457200" lvl="0" indent="-323850" algn="l" rtl="0">
              <a:lnSpc>
                <a:spcPct val="150000"/>
              </a:lnSpc>
              <a:spcBef>
                <a:spcPts val="0"/>
              </a:spcBef>
              <a:spcAft>
                <a:spcPts val="0"/>
              </a:spcAft>
              <a:buClr>
                <a:srgbClr val="0D0D0D"/>
              </a:buClr>
              <a:buSzPts val="1500"/>
              <a:buFont typeface="Montserrat"/>
              <a:buChar char="●"/>
            </a:pPr>
            <a:endParaRPr sz="1600" dirty="0">
              <a:solidFill>
                <a:srgbClr val="0D0D0D"/>
              </a:solidFill>
              <a:highlight>
                <a:srgbClr val="FFFFFF"/>
              </a:highlight>
              <a:latin typeface="Montserrat" panose="00000500000000000000" pitchFamily="2" charset="0"/>
              <a:ea typeface="Montserrat"/>
              <a:cs typeface="Montserrat"/>
              <a:sym typeface="Montserrat"/>
            </a:endParaRPr>
          </a:p>
          <a:p>
            <a:pPr marL="0" lvl="0" indent="0" algn="l" rtl="0">
              <a:lnSpc>
                <a:spcPct val="115000"/>
              </a:lnSpc>
              <a:spcBef>
                <a:spcPts val="0"/>
              </a:spcBef>
              <a:spcAft>
                <a:spcPts val="0"/>
              </a:spcAft>
              <a:buNone/>
            </a:pPr>
            <a:endParaRPr sz="1200" i="1" dirty="0">
              <a:solidFill>
                <a:schemeClr val="dk1"/>
              </a:solidFill>
              <a:latin typeface="Montserrat"/>
              <a:ea typeface="Montserrat"/>
              <a:cs typeface="Montserrat"/>
              <a:sym typeface="Montserrat"/>
            </a:endParaRPr>
          </a:p>
          <a:p>
            <a:pPr marL="0" lvl="0" indent="0" algn="l" rtl="0">
              <a:spcBef>
                <a:spcPts val="1200"/>
              </a:spcBef>
              <a:spcAft>
                <a:spcPts val="0"/>
              </a:spcAft>
              <a:buNone/>
            </a:pPr>
            <a:endParaRPr dirty="0"/>
          </a:p>
        </p:txBody>
      </p:sp>
      <p:sp>
        <p:nvSpPr>
          <p:cNvPr id="105" name="Google Shape;105;p19"/>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06" name="Google Shape;106;p19"/>
          <p:cNvPicPr preferRelativeResize="0"/>
          <p:nvPr/>
        </p:nvPicPr>
        <p:blipFill>
          <a:blip r:embed="rId4">
            <a:alphaModFix/>
          </a:blip>
          <a:stretch>
            <a:fillRect/>
          </a:stretch>
        </p:blipFill>
        <p:spPr>
          <a:xfrm>
            <a:off x="8469575" y="-4"/>
            <a:ext cx="674425" cy="340550"/>
          </a:xfrm>
          <a:prstGeom prst="rect">
            <a:avLst/>
          </a:prstGeom>
          <a:noFill/>
          <a:ln>
            <a:noFill/>
          </a:ln>
        </p:spPr>
      </p:pic>
    </p:spTree>
    <p:extLst>
      <p:ext uri="{BB962C8B-B14F-4D97-AF65-F5344CB8AC3E}">
        <p14:creationId xmlns:p14="http://schemas.microsoft.com/office/powerpoint/2010/main" val="1492042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2000">
                <a:latin typeface="Montserrat"/>
                <a:ea typeface="Montserrat"/>
                <a:cs typeface="Montserrat"/>
                <a:sym typeface="Montserrat"/>
              </a:rPr>
              <a:t>Veille Technologique</a:t>
            </a:r>
            <a:endParaRPr sz="2000">
              <a:solidFill>
                <a:schemeClr val="dk2"/>
              </a:solidFill>
              <a:latin typeface="Montserrat"/>
              <a:ea typeface="Montserrat"/>
              <a:cs typeface="Montserrat"/>
              <a:sym typeface="Montserrat"/>
            </a:endParaRPr>
          </a:p>
        </p:txBody>
      </p:sp>
      <p:sp>
        <p:nvSpPr>
          <p:cNvPr id="112" name="Google Shape;112;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113" name="Google Shape;113;p20"/>
          <p:cNvSpPr txBox="1"/>
          <p:nvPr/>
        </p:nvSpPr>
        <p:spPr>
          <a:xfrm>
            <a:off x="0" y="0"/>
            <a:ext cx="49116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fr" sz="1000">
                <a:solidFill>
                  <a:schemeClr val="dk2"/>
                </a:solidFill>
                <a:latin typeface="Montserrat"/>
                <a:ea typeface="Montserrat"/>
                <a:cs typeface="Montserrat"/>
                <a:sym typeface="Montserrat"/>
              </a:rPr>
              <a:t>Présentation de l’usage du no-code</a:t>
            </a:r>
            <a:endParaRPr sz="1000"/>
          </a:p>
        </p:txBody>
      </p:sp>
      <p:sp>
        <p:nvSpPr>
          <p:cNvPr id="114" name="Google Shape;114;p20"/>
          <p:cNvSpPr txBox="1"/>
          <p:nvPr/>
        </p:nvSpPr>
        <p:spPr>
          <a:xfrm>
            <a:off x="434775" y="1085525"/>
            <a:ext cx="8320500" cy="2077462"/>
          </a:xfrm>
          <a:prstGeom prst="rect">
            <a:avLst/>
          </a:prstGeom>
          <a:noFill/>
          <a:ln>
            <a:noFill/>
          </a:ln>
        </p:spPr>
        <p:txBody>
          <a:bodyPr spcFirstLastPara="1" wrap="square" lIns="91425" tIns="91425" rIns="91425" bIns="91425" anchor="t" anchorCtr="0">
            <a:spAutoFit/>
          </a:bodyPr>
          <a:lstStyle/>
          <a:p>
            <a:pPr marL="457200" lvl="0" indent="-323850" algn="l" rtl="0">
              <a:lnSpc>
                <a:spcPct val="150000"/>
              </a:lnSpc>
              <a:spcBef>
                <a:spcPts val="0"/>
              </a:spcBef>
              <a:spcAft>
                <a:spcPts val="0"/>
              </a:spcAft>
              <a:buClr>
                <a:srgbClr val="0D0D0D"/>
              </a:buClr>
              <a:buSzPts val="1500"/>
              <a:buFont typeface="Montserrat"/>
              <a:buChar char="●"/>
            </a:pPr>
            <a:r>
              <a:rPr lang="fr-FR" sz="1500" dirty="0">
                <a:solidFill>
                  <a:srgbClr val="0D0D0D"/>
                </a:solidFill>
                <a:highlight>
                  <a:srgbClr val="FFFFFF"/>
                </a:highlight>
                <a:latin typeface="Montserrat"/>
                <a:ea typeface="Montserrat"/>
                <a:cs typeface="Montserrat"/>
                <a:sym typeface="Montserrat"/>
              </a:rPr>
              <a:t>Utilisation de </a:t>
            </a:r>
            <a:r>
              <a:rPr lang="fr-FR" sz="1800" b="1" dirty="0" err="1">
                <a:solidFill>
                  <a:srgbClr val="0D0D0D"/>
                </a:solidFill>
                <a:highlight>
                  <a:srgbClr val="FFFFFF"/>
                </a:highlight>
                <a:latin typeface="Montserrat"/>
                <a:ea typeface="Montserrat"/>
                <a:cs typeface="Montserrat"/>
                <a:sym typeface="Montserrat"/>
              </a:rPr>
              <a:t>Feedly</a:t>
            </a:r>
            <a:r>
              <a:rPr lang="fr-FR" sz="1800" b="1" dirty="0">
                <a:solidFill>
                  <a:srgbClr val="0D0D0D"/>
                </a:solidFill>
                <a:highlight>
                  <a:srgbClr val="FFFFFF"/>
                </a:highlight>
                <a:latin typeface="Montserrat"/>
                <a:ea typeface="Montserrat"/>
                <a:cs typeface="Montserrat"/>
                <a:sym typeface="Montserrat"/>
              </a:rPr>
              <a:t> </a:t>
            </a:r>
            <a:r>
              <a:rPr lang="fr-FR" sz="1500" dirty="0">
                <a:solidFill>
                  <a:srgbClr val="0D0D0D"/>
                </a:solidFill>
                <a:highlight>
                  <a:srgbClr val="FFFFFF"/>
                </a:highlight>
                <a:latin typeface="Montserrat"/>
                <a:ea typeface="Montserrat"/>
                <a:cs typeface="Montserrat"/>
                <a:sym typeface="Montserrat"/>
              </a:rPr>
              <a:t>sur 2 axes principaux:</a:t>
            </a:r>
          </a:p>
          <a:p>
            <a:pPr marL="476250" lvl="0" indent="-342900" algn="l" rtl="0">
              <a:lnSpc>
                <a:spcPct val="150000"/>
              </a:lnSpc>
              <a:spcBef>
                <a:spcPts val="0"/>
              </a:spcBef>
              <a:spcAft>
                <a:spcPts val="0"/>
              </a:spcAft>
              <a:buClr>
                <a:srgbClr val="0D0D0D"/>
              </a:buClr>
              <a:buSzPts val="1500"/>
              <a:buFont typeface="+mj-lt"/>
              <a:buAutoNum type="arabicPeriod"/>
            </a:pPr>
            <a:r>
              <a:rPr lang="fr-FR" sz="1500" dirty="0">
                <a:solidFill>
                  <a:srgbClr val="0D0D0D"/>
                </a:solidFill>
                <a:highlight>
                  <a:srgbClr val="FFFFFF"/>
                </a:highlight>
                <a:latin typeface="Montserrat"/>
                <a:ea typeface="Montserrat"/>
                <a:cs typeface="Montserrat"/>
                <a:sym typeface="Montserrat"/>
              </a:rPr>
              <a:t>Axe orientée projet</a:t>
            </a:r>
          </a:p>
          <a:p>
            <a:pPr marL="476250" lvl="0" indent="-342900" algn="l" rtl="0">
              <a:lnSpc>
                <a:spcPct val="150000"/>
              </a:lnSpc>
              <a:spcBef>
                <a:spcPts val="0"/>
              </a:spcBef>
              <a:spcAft>
                <a:spcPts val="0"/>
              </a:spcAft>
              <a:buClr>
                <a:srgbClr val="0D0D0D"/>
              </a:buClr>
              <a:buSzPts val="1500"/>
              <a:buFont typeface="+mj-lt"/>
              <a:buAutoNum type="arabicPeriod"/>
            </a:pPr>
            <a:r>
              <a:rPr lang="fr-FR" sz="1500" dirty="0" err="1">
                <a:solidFill>
                  <a:srgbClr val="0D0D0D"/>
                </a:solidFill>
                <a:highlight>
                  <a:srgbClr val="FFFFFF"/>
                </a:highlight>
                <a:latin typeface="Montserrat"/>
                <a:ea typeface="Montserrat"/>
                <a:cs typeface="Montserrat"/>
                <a:sym typeface="Montserrat"/>
              </a:rPr>
              <a:t>Developpement</a:t>
            </a:r>
            <a:r>
              <a:rPr lang="fr-FR" sz="1500" dirty="0">
                <a:solidFill>
                  <a:srgbClr val="0D0D0D"/>
                </a:solidFill>
                <a:highlight>
                  <a:srgbClr val="FFFFFF"/>
                </a:highlight>
                <a:latin typeface="Montserrat"/>
                <a:ea typeface="Montserrat"/>
                <a:cs typeface="Montserrat"/>
                <a:sym typeface="Montserrat"/>
              </a:rPr>
              <a:t> web</a:t>
            </a:r>
          </a:p>
          <a:p>
            <a:pPr marL="133350" lvl="0" algn="l" rtl="0">
              <a:lnSpc>
                <a:spcPct val="150000"/>
              </a:lnSpc>
              <a:spcBef>
                <a:spcPts val="0"/>
              </a:spcBef>
              <a:spcAft>
                <a:spcPts val="0"/>
              </a:spcAft>
              <a:buClr>
                <a:srgbClr val="0D0D0D"/>
              </a:buClr>
              <a:buSzPts val="1500"/>
            </a:pPr>
            <a:r>
              <a:rPr lang="fr-FR" sz="1800" u="sng" dirty="0">
                <a:solidFill>
                  <a:schemeClr val="dk1"/>
                </a:solidFill>
                <a:latin typeface="Montserrat"/>
                <a:ea typeface="Montserrat"/>
                <a:cs typeface="Montserrat"/>
                <a:sym typeface="Montserrat"/>
              </a:rPr>
              <a:t>Voici 2 exemples:</a:t>
            </a:r>
          </a:p>
          <a:p>
            <a:pPr marL="0" lvl="0" indent="0" algn="l" rtl="0">
              <a:spcBef>
                <a:spcPts val="1200"/>
              </a:spcBef>
              <a:spcAft>
                <a:spcPts val="0"/>
              </a:spcAft>
              <a:buNone/>
            </a:pPr>
            <a:endParaRPr dirty="0"/>
          </a:p>
        </p:txBody>
      </p:sp>
      <p:sp>
        <p:nvSpPr>
          <p:cNvPr id="115" name="Google Shape;115;p20"/>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16" name="Google Shape;116;p20"/>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5" name="Image 4">
            <a:extLst>
              <a:ext uri="{FF2B5EF4-FFF2-40B4-BE49-F238E27FC236}">
                <a16:creationId xmlns:a16="http://schemas.microsoft.com/office/drawing/2014/main" id="{A6371DBB-CC14-1974-0C5B-6FFA398C8E84}"/>
              </a:ext>
            </a:extLst>
          </p:cNvPr>
          <p:cNvPicPr>
            <a:picLocks noChangeAspect="1"/>
          </p:cNvPicPr>
          <p:nvPr/>
        </p:nvPicPr>
        <p:blipFill>
          <a:blip r:embed="rId4"/>
          <a:stretch>
            <a:fillRect/>
          </a:stretch>
        </p:blipFill>
        <p:spPr>
          <a:xfrm>
            <a:off x="5706528" y="2860675"/>
            <a:ext cx="1600139" cy="2216860"/>
          </a:xfrm>
          <a:prstGeom prst="rect">
            <a:avLst/>
          </a:prstGeom>
        </p:spPr>
      </p:pic>
      <p:pic>
        <p:nvPicPr>
          <p:cNvPr id="7" name="Image 6">
            <a:extLst>
              <a:ext uri="{FF2B5EF4-FFF2-40B4-BE49-F238E27FC236}">
                <a16:creationId xmlns:a16="http://schemas.microsoft.com/office/drawing/2014/main" id="{26E01C92-94ED-4016-3A4F-B2FA9C7674EB}"/>
              </a:ext>
            </a:extLst>
          </p:cNvPr>
          <p:cNvPicPr>
            <a:picLocks noChangeAspect="1"/>
          </p:cNvPicPr>
          <p:nvPr/>
        </p:nvPicPr>
        <p:blipFill>
          <a:blip r:embed="rId5"/>
          <a:stretch>
            <a:fillRect/>
          </a:stretch>
        </p:blipFill>
        <p:spPr>
          <a:xfrm>
            <a:off x="1758569" y="2860675"/>
            <a:ext cx="1521375" cy="221686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F6704D4D-A854-0F6F-AB10-1EE43976763B}"/>
            </a:ext>
          </a:extLst>
        </p:cNvPr>
        <p:cNvGrpSpPr/>
        <p:nvPr/>
      </p:nvGrpSpPr>
      <p:grpSpPr>
        <a:xfrm>
          <a:off x="0" y="0"/>
          <a:ext cx="0" cy="0"/>
          <a:chOff x="0" y="0"/>
          <a:chExt cx="0" cy="0"/>
        </a:xfrm>
      </p:grpSpPr>
      <p:sp>
        <p:nvSpPr>
          <p:cNvPr id="111" name="Google Shape;111;p20">
            <a:extLst>
              <a:ext uri="{FF2B5EF4-FFF2-40B4-BE49-F238E27FC236}">
                <a16:creationId xmlns:a16="http://schemas.microsoft.com/office/drawing/2014/main" id="{289EC23A-EAC3-F34B-EDD4-48BA70B3AC5E}"/>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2000">
                <a:latin typeface="Montserrat"/>
                <a:ea typeface="Montserrat"/>
                <a:cs typeface="Montserrat"/>
                <a:sym typeface="Montserrat"/>
              </a:rPr>
              <a:t>Veille Technologique</a:t>
            </a:r>
            <a:endParaRPr sz="2000">
              <a:solidFill>
                <a:schemeClr val="dk2"/>
              </a:solidFill>
              <a:latin typeface="Montserrat"/>
              <a:ea typeface="Montserrat"/>
              <a:cs typeface="Montserrat"/>
              <a:sym typeface="Montserrat"/>
            </a:endParaRPr>
          </a:p>
        </p:txBody>
      </p:sp>
      <p:sp>
        <p:nvSpPr>
          <p:cNvPr id="112" name="Google Shape;112;p20">
            <a:extLst>
              <a:ext uri="{FF2B5EF4-FFF2-40B4-BE49-F238E27FC236}">
                <a16:creationId xmlns:a16="http://schemas.microsoft.com/office/drawing/2014/main" id="{1FC38AB4-B8B6-E196-673C-85209EE0496E}"/>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a:p>
            <a:pPr marL="457200" lvl="0" indent="0" algn="l" rtl="0">
              <a:spcBef>
                <a:spcPts val="1200"/>
              </a:spcBef>
              <a:spcAft>
                <a:spcPts val="1200"/>
              </a:spcAft>
              <a:buNone/>
            </a:pPr>
            <a:endParaRPr>
              <a:latin typeface="Montserrat"/>
              <a:ea typeface="Montserrat"/>
              <a:cs typeface="Montserrat"/>
              <a:sym typeface="Montserrat"/>
            </a:endParaRPr>
          </a:p>
        </p:txBody>
      </p:sp>
      <p:sp>
        <p:nvSpPr>
          <p:cNvPr id="113" name="Google Shape;113;p20">
            <a:extLst>
              <a:ext uri="{FF2B5EF4-FFF2-40B4-BE49-F238E27FC236}">
                <a16:creationId xmlns:a16="http://schemas.microsoft.com/office/drawing/2014/main" id="{3F0DAE2A-3CDD-DCA7-DE31-CA3F5C23BCE2}"/>
              </a:ext>
            </a:extLst>
          </p:cNvPr>
          <p:cNvSpPr txBox="1"/>
          <p:nvPr/>
        </p:nvSpPr>
        <p:spPr>
          <a:xfrm>
            <a:off x="0" y="0"/>
            <a:ext cx="49116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fr" sz="1000">
                <a:solidFill>
                  <a:schemeClr val="dk2"/>
                </a:solidFill>
                <a:latin typeface="Montserrat"/>
                <a:ea typeface="Montserrat"/>
                <a:cs typeface="Montserrat"/>
                <a:sym typeface="Montserrat"/>
              </a:rPr>
              <a:t>Présentation de l’usage du no-code</a:t>
            </a:r>
            <a:endParaRPr sz="1000"/>
          </a:p>
        </p:txBody>
      </p:sp>
      <p:sp>
        <p:nvSpPr>
          <p:cNvPr id="114" name="Google Shape;114;p20">
            <a:extLst>
              <a:ext uri="{FF2B5EF4-FFF2-40B4-BE49-F238E27FC236}">
                <a16:creationId xmlns:a16="http://schemas.microsoft.com/office/drawing/2014/main" id="{DBEBB0F7-0C9E-9A20-074F-605AA972CC00}"/>
              </a:ext>
            </a:extLst>
          </p:cNvPr>
          <p:cNvSpPr txBox="1"/>
          <p:nvPr/>
        </p:nvSpPr>
        <p:spPr>
          <a:xfrm>
            <a:off x="434775" y="1085525"/>
            <a:ext cx="8320500" cy="76633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200" i="1" dirty="0">
              <a:solidFill>
                <a:schemeClr val="dk1"/>
              </a:solidFill>
              <a:latin typeface="Montserrat"/>
              <a:ea typeface="Montserrat"/>
              <a:cs typeface="Montserrat"/>
              <a:sym typeface="Montserrat"/>
            </a:endParaRPr>
          </a:p>
          <a:p>
            <a:pPr marL="0" lvl="0" indent="0" algn="l" rtl="0">
              <a:spcBef>
                <a:spcPts val="1200"/>
              </a:spcBef>
              <a:spcAft>
                <a:spcPts val="0"/>
              </a:spcAft>
              <a:buNone/>
            </a:pPr>
            <a:endParaRPr dirty="0"/>
          </a:p>
        </p:txBody>
      </p:sp>
      <p:sp>
        <p:nvSpPr>
          <p:cNvPr id="115" name="Google Shape;115;p20">
            <a:extLst>
              <a:ext uri="{FF2B5EF4-FFF2-40B4-BE49-F238E27FC236}">
                <a16:creationId xmlns:a16="http://schemas.microsoft.com/office/drawing/2014/main" id="{F8397A7E-436D-58F0-AD33-9AB61263293F}"/>
              </a:ext>
            </a:extLst>
          </p:cNvPr>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16" name="Google Shape;116;p20">
            <a:extLst>
              <a:ext uri="{FF2B5EF4-FFF2-40B4-BE49-F238E27FC236}">
                <a16:creationId xmlns:a16="http://schemas.microsoft.com/office/drawing/2014/main" id="{209FE5BB-9BF1-0D64-222D-86D230561996}"/>
              </a:ext>
            </a:extLst>
          </p:cNvPr>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3" name="Image 2">
            <a:extLst>
              <a:ext uri="{FF2B5EF4-FFF2-40B4-BE49-F238E27FC236}">
                <a16:creationId xmlns:a16="http://schemas.microsoft.com/office/drawing/2014/main" id="{B570D295-B8D0-0C65-E5DA-10C62ADA7664}"/>
              </a:ext>
            </a:extLst>
          </p:cNvPr>
          <p:cNvPicPr>
            <a:picLocks noChangeAspect="1"/>
          </p:cNvPicPr>
          <p:nvPr/>
        </p:nvPicPr>
        <p:blipFill>
          <a:blip r:embed="rId4"/>
          <a:stretch>
            <a:fillRect/>
          </a:stretch>
        </p:blipFill>
        <p:spPr>
          <a:xfrm>
            <a:off x="360906" y="894377"/>
            <a:ext cx="7532434" cy="3804098"/>
          </a:xfrm>
          <a:prstGeom prst="rect">
            <a:avLst/>
          </a:prstGeom>
        </p:spPr>
      </p:pic>
    </p:spTree>
    <p:extLst>
      <p:ext uri="{BB962C8B-B14F-4D97-AF65-F5344CB8AC3E}">
        <p14:creationId xmlns:p14="http://schemas.microsoft.com/office/powerpoint/2010/main" val="3017555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AED577F9-FC85-8174-AF93-BEBB5D95B9CE}"/>
            </a:ext>
          </a:extLst>
        </p:cNvPr>
        <p:cNvGrpSpPr/>
        <p:nvPr/>
      </p:nvGrpSpPr>
      <p:grpSpPr>
        <a:xfrm>
          <a:off x="0" y="0"/>
          <a:ext cx="0" cy="0"/>
          <a:chOff x="0" y="0"/>
          <a:chExt cx="0" cy="0"/>
        </a:xfrm>
      </p:grpSpPr>
      <p:sp>
        <p:nvSpPr>
          <p:cNvPr id="111" name="Google Shape;111;p20">
            <a:extLst>
              <a:ext uri="{FF2B5EF4-FFF2-40B4-BE49-F238E27FC236}">
                <a16:creationId xmlns:a16="http://schemas.microsoft.com/office/drawing/2014/main" id="{A98C1AC6-A8A3-D96C-1287-6166D0743522}"/>
              </a:ext>
            </a:extLst>
          </p:cNvPr>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2000">
                <a:latin typeface="Montserrat"/>
                <a:ea typeface="Montserrat"/>
                <a:cs typeface="Montserrat"/>
                <a:sym typeface="Montserrat"/>
              </a:rPr>
              <a:t>Veille Technologique</a:t>
            </a:r>
            <a:endParaRPr sz="2000">
              <a:solidFill>
                <a:schemeClr val="dk2"/>
              </a:solidFill>
              <a:latin typeface="Montserrat"/>
              <a:ea typeface="Montserrat"/>
              <a:cs typeface="Montserrat"/>
              <a:sym typeface="Montserrat"/>
            </a:endParaRPr>
          </a:p>
        </p:txBody>
      </p:sp>
      <p:sp>
        <p:nvSpPr>
          <p:cNvPr id="112" name="Google Shape;112;p20">
            <a:extLst>
              <a:ext uri="{FF2B5EF4-FFF2-40B4-BE49-F238E27FC236}">
                <a16:creationId xmlns:a16="http://schemas.microsoft.com/office/drawing/2014/main" id="{620E7082-114C-11CD-2B69-0FABE96CD7C2}"/>
              </a:ext>
            </a:extLst>
          </p:cNvPr>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a:p>
            <a:pPr marL="457200" lvl="0" indent="0" algn="l" rtl="0">
              <a:spcBef>
                <a:spcPts val="1200"/>
              </a:spcBef>
              <a:spcAft>
                <a:spcPts val="1200"/>
              </a:spcAft>
              <a:buNone/>
            </a:pPr>
            <a:endParaRPr>
              <a:latin typeface="Montserrat"/>
              <a:ea typeface="Montserrat"/>
              <a:cs typeface="Montserrat"/>
              <a:sym typeface="Montserrat"/>
            </a:endParaRPr>
          </a:p>
        </p:txBody>
      </p:sp>
      <p:sp>
        <p:nvSpPr>
          <p:cNvPr id="113" name="Google Shape;113;p20">
            <a:extLst>
              <a:ext uri="{FF2B5EF4-FFF2-40B4-BE49-F238E27FC236}">
                <a16:creationId xmlns:a16="http://schemas.microsoft.com/office/drawing/2014/main" id="{52C7E0E3-6E40-2948-1EA0-4152377F497F}"/>
              </a:ext>
            </a:extLst>
          </p:cNvPr>
          <p:cNvSpPr txBox="1"/>
          <p:nvPr/>
        </p:nvSpPr>
        <p:spPr>
          <a:xfrm>
            <a:off x="0" y="0"/>
            <a:ext cx="49116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fr" sz="1000">
                <a:solidFill>
                  <a:schemeClr val="dk2"/>
                </a:solidFill>
                <a:latin typeface="Montserrat"/>
                <a:ea typeface="Montserrat"/>
                <a:cs typeface="Montserrat"/>
                <a:sym typeface="Montserrat"/>
              </a:rPr>
              <a:t>Présentation de l’usage du no-code</a:t>
            </a:r>
            <a:endParaRPr sz="1000"/>
          </a:p>
        </p:txBody>
      </p:sp>
      <p:sp>
        <p:nvSpPr>
          <p:cNvPr id="114" name="Google Shape;114;p20">
            <a:extLst>
              <a:ext uri="{FF2B5EF4-FFF2-40B4-BE49-F238E27FC236}">
                <a16:creationId xmlns:a16="http://schemas.microsoft.com/office/drawing/2014/main" id="{9F5D0B3B-78B3-63C7-DBA7-B131E1FE56B7}"/>
              </a:ext>
            </a:extLst>
          </p:cNvPr>
          <p:cNvSpPr txBox="1"/>
          <p:nvPr/>
        </p:nvSpPr>
        <p:spPr>
          <a:xfrm>
            <a:off x="434775" y="1085525"/>
            <a:ext cx="8320500" cy="3508623"/>
          </a:xfrm>
          <a:prstGeom prst="rect">
            <a:avLst/>
          </a:prstGeom>
          <a:noFill/>
          <a:ln>
            <a:noFill/>
          </a:ln>
        </p:spPr>
        <p:txBody>
          <a:bodyPr spcFirstLastPara="1" wrap="square" lIns="91425" tIns="91425" rIns="91425" bIns="91425" anchor="t" anchorCtr="0">
            <a:spAutoFit/>
          </a:bodyPr>
          <a:lstStyle/>
          <a:p>
            <a:pPr marL="457200" lvl="0" indent="-323850" algn="l" rtl="0">
              <a:lnSpc>
                <a:spcPct val="150000"/>
              </a:lnSpc>
              <a:spcBef>
                <a:spcPts val="0"/>
              </a:spcBef>
              <a:spcAft>
                <a:spcPts val="0"/>
              </a:spcAft>
              <a:buClr>
                <a:srgbClr val="0D0D0D"/>
              </a:buClr>
              <a:buSzPts val="1500"/>
              <a:buFont typeface="Montserrat"/>
              <a:buChar char="●"/>
            </a:pPr>
            <a:r>
              <a:rPr lang="fr-FR" sz="1600" dirty="0">
                <a:solidFill>
                  <a:schemeClr val="tx1"/>
                </a:solidFill>
                <a:latin typeface="Montserrat" panose="00000500000000000000" pitchFamily="2" charset="0"/>
              </a:rPr>
              <a:t>Pour assurer un suivi régulier des progrès et des mises à jour dans le cadre de ce projet, il est essentiel de mettre en place une méthode de partage d’informations de manière structurée et continue centré sur les besoins reconnus.</a:t>
            </a:r>
          </a:p>
          <a:p>
            <a:pPr marL="457200" lvl="0" indent="-323850" algn="l" rtl="0">
              <a:lnSpc>
                <a:spcPct val="150000"/>
              </a:lnSpc>
              <a:spcBef>
                <a:spcPts val="0"/>
              </a:spcBef>
              <a:spcAft>
                <a:spcPts val="0"/>
              </a:spcAft>
              <a:buClr>
                <a:srgbClr val="0D0D0D"/>
              </a:buClr>
              <a:buSzPts val="1500"/>
              <a:buFont typeface="Montserrat"/>
              <a:buChar char="●"/>
            </a:pPr>
            <a:r>
              <a:rPr lang="fr-FR" sz="1600" dirty="0">
                <a:solidFill>
                  <a:schemeClr val="tx1"/>
                </a:solidFill>
                <a:latin typeface="Montserrat" panose="00000500000000000000" pitchFamily="2" charset="0"/>
                <a:ea typeface="Montserrat"/>
                <a:cs typeface="Montserrat"/>
                <a:sym typeface="Montserrat"/>
              </a:rPr>
              <a:t>Ici à l’aide des spécifications fonctionnelles et du tableau kanban établie nous avons pût établir des spécifications </a:t>
            </a:r>
            <a:r>
              <a:rPr lang="fr-FR" sz="1600" dirty="0" err="1">
                <a:solidFill>
                  <a:schemeClr val="tx1"/>
                </a:solidFill>
                <a:latin typeface="Montserrat" panose="00000500000000000000" pitchFamily="2" charset="0"/>
                <a:ea typeface="Montserrat"/>
                <a:cs typeface="Montserrat"/>
                <a:sym typeface="Montserrat"/>
              </a:rPr>
              <a:t>techniques,ainsi</a:t>
            </a:r>
            <a:r>
              <a:rPr lang="fr-FR" sz="1600" dirty="0">
                <a:solidFill>
                  <a:schemeClr val="tx1"/>
                </a:solidFill>
                <a:latin typeface="Montserrat" panose="00000500000000000000" pitchFamily="2" charset="0"/>
                <a:ea typeface="Montserrat"/>
                <a:cs typeface="Montserrat"/>
                <a:sym typeface="Montserrat"/>
              </a:rPr>
              <a:t> des mots clés sont ressortie .Afin d’orienter correctement la recherche via des tag/étiquettes ou des bibliothèques/librairie sur </a:t>
            </a:r>
            <a:r>
              <a:rPr lang="fr-FR" sz="1600" dirty="0" err="1">
                <a:solidFill>
                  <a:schemeClr val="tx1"/>
                </a:solidFill>
                <a:latin typeface="Montserrat" panose="00000500000000000000" pitchFamily="2" charset="0"/>
                <a:ea typeface="Montserrat"/>
                <a:cs typeface="Montserrat"/>
                <a:sym typeface="Montserrat"/>
              </a:rPr>
              <a:t>feedly</a:t>
            </a:r>
            <a:r>
              <a:rPr lang="fr-FR" sz="1600" dirty="0">
                <a:solidFill>
                  <a:schemeClr val="tx1"/>
                </a:solidFill>
                <a:latin typeface="Montserrat" panose="00000500000000000000" pitchFamily="2" charset="0"/>
                <a:ea typeface="Montserrat"/>
                <a:cs typeface="Montserrat"/>
                <a:sym typeface="Montserrat"/>
              </a:rPr>
              <a:t>.</a:t>
            </a:r>
            <a:endParaRPr sz="1600" dirty="0">
              <a:solidFill>
                <a:schemeClr val="dk1"/>
              </a:solidFill>
              <a:latin typeface="Montserrat" panose="00000500000000000000" pitchFamily="2" charset="0"/>
              <a:ea typeface="Montserrat"/>
              <a:cs typeface="Montserrat"/>
              <a:sym typeface="Montserrat"/>
            </a:endParaRPr>
          </a:p>
          <a:p>
            <a:pPr marL="0" lvl="0" indent="0" algn="l" rtl="0">
              <a:spcBef>
                <a:spcPts val="1200"/>
              </a:spcBef>
              <a:spcAft>
                <a:spcPts val="0"/>
              </a:spcAft>
              <a:buNone/>
            </a:pPr>
            <a:endParaRPr dirty="0"/>
          </a:p>
        </p:txBody>
      </p:sp>
      <p:sp>
        <p:nvSpPr>
          <p:cNvPr id="115" name="Google Shape;115;p20">
            <a:extLst>
              <a:ext uri="{FF2B5EF4-FFF2-40B4-BE49-F238E27FC236}">
                <a16:creationId xmlns:a16="http://schemas.microsoft.com/office/drawing/2014/main" id="{A8DC42DC-5BDD-45E3-7C8B-E1AF9EC324F5}"/>
              </a:ext>
            </a:extLst>
          </p:cNvPr>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16" name="Google Shape;116;p20">
            <a:extLst>
              <a:ext uri="{FF2B5EF4-FFF2-40B4-BE49-F238E27FC236}">
                <a16:creationId xmlns:a16="http://schemas.microsoft.com/office/drawing/2014/main" id="{4422C6E0-EE36-5757-461B-47212608425C}"/>
              </a:ext>
            </a:extLst>
          </p:cNvPr>
          <p:cNvPicPr preferRelativeResize="0"/>
          <p:nvPr/>
        </p:nvPicPr>
        <p:blipFill>
          <a:blip r:embed="rId3">
            <a:alphaModFix/>
          </a:blip>
          <a:stretch>
            <a:fillRect/>
          </a:stretch>
        </p:blipFill>
        <p:spPr>
          <a:xfrm>
            <a:off x="8469575" y="-4"/>
            <a:ext cx="674425" cy="340550"/>
          </a:xfrm>
          <a:prstGeom prst="rect">
            <a:avLst/>
          </a:prstGeom>
          <a:noFill/>
          <a:ln>
            <a:noFill/>
          </a:ln>
        </p:spPr>
      </p:pic>
    </p:spTree>
    <p:extLst>
      <p:ext uri="{BB962C8B-B14F-4D97-AF65-F5344CB8AC3E}">
        <p14:creationId xmlns:p14="http://schemas.microsoft.com/office/powerpoint/2010/main" val="38601028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2000">
                <a:latin typeface="Montserrat"/>
                <a:ea typeface="Montserrat"/>
                <a:cs typeface="Montserrat"/>
                <a:sym typeface="Montserrat"/>
              </a:rPr>
              <a:t>Conclusion</a:t>
            </a:r>
            <a:endParaRPr sz="2000">
              <a:solidFill>
                <a:schemeClr val="dk2"/>
              </a:solidFill>
              <a:latin typeface="Montserrat"/>
              <a:ea typeface="Montserrat"/>
              <a:cs typeface="Montserrat"/>
              <a:sym typeface="Montserrat"/>
            </a:endParaRPr>
          </a:p>
        </p:txBody>
      </p:sp>
      <p:sp>
        <p:nvSpPr>
          <p:cNvPr id="123" name="Google Shape;123;p21"/>
          <p:cNvSpPr txBox="1"/>
          <p:nvPr/>
        </p:nvSpPr>
        <p:spPr>
          <a:xfrm>
            <a:off x="800935" y="884350"/>
            <a:ext cx="7535456" cy="384717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fr-FR" sz="1100" dirty="0"/>
              <a:t>Ici nous utiliserons la méthodologie Agile avec le </a:t>
            </a:r>
            <a:r>
              <a:rPr lang="fr-FR" sz="1100" dirty="0" err="1"/>
              <a:t>framework</a:t>
            </a:r>
            <a:r>
              <a:rPr lang="fr-FR" sz="1100" dirty="0"/>
              <a:t> Scrum et intégrerons les rétrospectives ainsi que la pratique du TDD (Test-Driven </a:t>
            </a:r>
            <a:r>
              <a:rPr lang="fr-FR" sz="1100" dirty="0" err="1"/>
              <a:t>Development</a:t>
            </a:r>
            <a:r>
              <a:rPr lang="fr-FR" sz="1100" dirty="0"/>
              <a:t>).</a:t>
            </a:r>
          </a:p>
          <a:p>
            <a:pPr marL="0" lvl="0" indent="0" algn="l" rtl="0">
              <a:lnSpc>
                <a:spcPct val="115000"/>
              </a:lnSpc>
              <a:spcBef>
                <a:spcPts val="0"/>
              </a:spcBef>
              <a:spcAft>
                <a:spcPts val="1200"/>
              </a:spcAft>
              <a:buNone/>
            </a:pPr>
            <a:r>
              <a:rPr lang="fr-FR" sz="1100" dirty="0"/>
              <a:t>Nous effectuerons des sprints de 2 semaines avec une rétrospective en fin chaque semaine via le tableau Jira.</a:t>
            </a:r>
          </a:p>
          <a:p>
            <a:pPr marL="0" lvl="0" indent="0" algn="l" rtl="0">
              <a:lnSpc>
                <a:spcPct val="115000"/>
              </a:lnSpc>
              <a:spcBef>
                <a:spcPts val="0"/>
              </a:spcBef>
              <a:spcAft>
                <a:spcPts val="1200"/>
              </a:spcAft>
              <a:buNone/>
            </a:pPr>
            <a:r>
              <a:rPr lang="fr-FR" sz="1100" dirty="0"/>
              <a:t>Toutes les spécifications techniques sont disponibles.</a:t>
            </a:r>
          </a:p>
          <a:p>
            <a:pPr marL="0" lvl="0" indent="0" algn="l" rtl="0">
              <a:lnSpc>
                <a:spcPct val="115000"/>
              </a:lnSpc>
              <a:spcBef>
                <a:spcPts val="0"/>
              </a:spcBef>
              <a:spcAft>
                <a:spcPts val="1200"/>
              </a:spcAft>
              <a:buNone/>
            </a:pPr>
            <a:r>
              <a:rPr lang="fr-FR" sz="1100" dirty="0"/>
              <a:t>Mise en place d’une veille technologique via 2 axes , sur </a:t>
            </a:r>
            <a:r>
              <a:rPr lang="fr-FR" sz="1100" dirty="0" err="1"/>
              <a:t>feedly</a:t>
            </a:r>
            <a:r>
              <a:rPr lang="fr-FR" sz="1100" dirty="0"/>
              <a:t>.</a:t>
            </a:r>
          </a:p>
          <a:p>
            <a:pPr marL="0" lvl="0" indent="0" algn="l" rtl="0">
              <a:lnSpc>
                <a:spcPct val="115000"/>
              </a:lnSpc>
              <a:spcBef>
                <a:spcPts val="0"/>
              </a:spcBef>
              <a:spcAft>
                <a:spcPts val="1200"/>
              </a:spcAft>
              <a:buNone/>
            </a:pPr>
            <a:r>
              <a:rPr lang="fr-FR" sz="1100" dirty="0"/>
              <a:t>Nous aurons besoin d’une équipe composé de:	1 dev frontend</a:t>
            </a:r>
          </a:p>
          <a:p>
            <a:pPr marL="0" lvl="0" indent="0" algn="l" rtl="0">
              <a:lnSpc>
                <a:spcPct val="115000"/>
              </a:lnSpc>
              <a:spcBef>
                <a:spcPts val="0"/>
              </a:spcBef>
              <a:spcAft>
                <a:spcPts val="1200"/>
              </a:spcAft>
              <a:buNone/>
            </a:pPr>
            <a:r>
              <a:rPr lang="fr-FR" sz="1100" dirty="0"/>
              <a:t>				1 dev Backend</a:t>
            </a:r>
          </a:p>
          <a:p>
            <a:pPr marL="0" lvl="0" indent="0" algn="l" rtl="0">
              <a:lnSpc>
                <a:spcPct val="115000"/>
              </a:lnSpc>
              <a:spcBef>
                <a:spcPts val="0"/>
              </a:spcBef>
              <a:spcAft>
                <a:spcPts val="1200"/>
              </a:spcAft>
              <a:buNone/>
            </a:pPr>
            <a:r>
              <a:rPr lang="fr-FR" sz="1100" dirty="0"/>
              <a:t>				1dev Full stack</a:t>
            </a:r>
          </a:p>
          <a:p>
            <a:pPr marL="0" lvl="0" indent="0" algn="l" rtl="0">
              <a:lnSpc>
                <a:spcPct val="115000"/>
              </a:lnSpc>
              <a:spcBef>
                <a:spcPts val="0"/>
              </a:spcBef>
              <a:spcAft>
                <a:spcPts val="1200"/>
              </a:spcAft>
              <a:buNone/>
            </a:pPr>
            <a:endParaRPr lang="fr-FR" sz="1100" dirty="0"/>
          </a:p>
          <a:p>
            <a:pPr marL="0" lvl="0" indent="0" algn="l" rtl="0">
              <a:lnSpc>
                <a:spcPct val="115000"/>
              </a:lnSpc>
              <a:spcBef>
                <a:spcPts val="0"/>
              </a:spcBef>
              <a:spcAft>
                <a:spcPts val="1200"/>
              </a:spcAft>
              <a:buNone/>
            </a:pPr>
            <a:endParaRPr lang="fr-FR" sz="1100" dirty="0"/>
          </a:p>
          <a:p>
            <a:pPr marL="0" lvl="0" indent="0" algn="l" rtl="0">
              <a:lnSpc>
                <a:spcPct val="115000"/>
              </a:lnSpc>
              <a:spcBef>
                <a:spcPts val="0"/>
              </a:spcBef>
              <a:spcAft>
                <a:spcPts val="1200"/>
              </a:spcAft>
              <a:buNone/>
            </a:pPr>
            <a:endParaRPr sz="1000" dirty="0"/>
          </a:p>
        </p:txBody>
      </p:sp>
      <p:sp>
        <p:nvSpPr>
          <p:cNvPr id="125" name="Google Shape;125;p21"/>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26" name="Google Shape;126;p21"/>
          <p:cNvPicPr preferRelativeResize="0"/>
          <p:nvPr/>
        </p:nvPicPr>
        <p:blipFill>
          <a:blip r:embed="rId3">
            <a:alphaModFix/>
          </a:blip>
          <a:stretch>
            <a:fillRect/>
          </a:stretch>
        </p:blipFill>
        <p:spPr>
          <a:xfrm>
            <a:off x="8469575" y="-4"/>
            <a:ext cx="674425" cy="340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CE5CD"/>
        </a:solidFill>
        <a:effectLst/>
      </p:bgPr>
    </p:bg>
    <p:spTree>
      <p:nvGrpSpPr>
        <p:cNvPr id="1" name="Shape 130"/>
        <p:cNvGrpSpPr/>
        <p:nvPr/>
      </p:nvGrpSpPr>
      <p:grpSpPr>
        <a:xfrm>
          <a:off x="0" y="0"/>
          <a:ext cx="0" cy="0"/>
          <a:chOff x="0" y="0"/>
          <a:chExt cx="0" cy="0"/>
        </a:xfrm>
      </p:grpSpPr>
      <p:sp>
        <p:nvSpPr>
          <p:cNvPr id="131" name="Google Shape;131;p22"/>
          <p:cNvSpPr txBox="1"/>
          <p:nvPr/>
        </p:nvSpPr>
        <p:spPr>
          <a:xfrm>
            <a:off x="2411475" y="2125800"/>
            <a:ext cx="4222200" cy="80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 sz="3500">
                <a:solidFill>
                  <a:schemeClr val="dk1"/>
                </a:solidFill>
                <a:latin typeface="Montserrat"/>
                <a:ea typeface="Montserrat"/>
                <a:cs typeface="Montserrat"/>
                <a:sym typeface="Montserrat"/>
              </a:rPr>
              <a:t>QUESTIONS ?</a:t>
            </a:r>
            <a:endParaRPr sz="3500">
              <a:solidFill>
                <a:schemeClr val="dk1"/>
              </a:solidFill>
              <a:latin typeface="Montserrat"/>
              <a:ea typeface="Montserrat"/>
              <a:cs typeface="Montserrat"/>
              <a:sym typeface="Montserrat"/>
            </a:endParaRPr>
          </a:p>
        </p:txBody>
      </p:sp>
      <p:sp>
        <p:nvSpPr>
          <p:cNvPr id="132" name="Google Shape;132;p22"/>
          <p:cNvSpPr txBox="1"/>
          <p:nvPr/>
        </p:nvSpPr>
        <p:spPr>
          <a:xfrm>
            <a:off x="115175" y="118275"/>
            <a:ext cx="2384700" cy="28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500">
              <a:solidFill>
                <a:schemeClr val="dk1"/>
              </a:solidFill>
              <a:latin typeface="Montserrat"/>
              <a:ea typeface="Montserrat"/>
              <a:cs typeface="Montserrat"/>
              <a:sym typeface="Montserrat"/>
            </a:endParaRPr>
          </a:p>
        </p:txBody>
      </p:sp>
      <p:pic>
        <p:nvPicPr>
          <p:cNvPr id="133" name="Google Shape;133;p22"/>
          <p:cNvPicPr preferRelativeResize="0"/>
          <p:nvPr/>
        </p:nvPicPr>
        <p:blipFill>
          <a:blip r:embed="rId3">
            <a:alphaModFix/>
          </a:blip>
          <a:stretch>
            <a:fillRect/>
          </a:stretch>
        </p:blipFill>
        <p:spPr>
          <a:xfrm>
            <a:off x="8469575" y="-4"/>
            <a:ext cx="674425" cy="3405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latin typeface="Montserrat"/>
                <a:ea typeface="Montserrat"/>
                <a:cs typeface="Montserrat"/>
                <a:sym typeface="Montserrat"/>
              </a:rPr>
              <a:t>Sommaire</a:t>
            </a:r>
            <a:endParaRPr>
              <a:latin typeface="Montserrat"/>
              <a:ea typeface="Montserrat"/>
              <a:cs typeface="Montserrat"/>
              <a:sym typeface="Montserrat"/>
            </a:endParaRPr>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36550" algn="l" rtl="0">
              <a:lnSpc>
                <a:spcPct val="150000"/>
              </a:lnSpc>
              <a:spcBef>
                <a:spcPts val="150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Contexte du projet</a:t>
            </a:r>
            <a:endParaRPr sz="17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Aperçu de la maquette</a:t>
            </a:r>
            <a:endParaRPr sz="17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Méthodologie utilisée</a:t>
            </a:r>
            <a:endParaRPr sz="17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Tableau Kanban</a:t>
            </a:r>
            <a:endParaRPr sz="17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Spécifications techniques</a:t>
            </a:r>
            <a:endParaRPr sz="17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Veille technologique</a:t>
            </a:r>
            <a:endParaRPr sz="17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Conclusion </a:t>
            </a:r>
            <a:endParaRPr sz="1700" dirty="0">
              <a:solidFill>
                <a:srgbClr val="0D0D0D"/>
              </a:solidFill>
              <a:highlight>
                <a:srgbClr val="FFFFFF"/>
              </a:highlight>
              <a:latin typeface="Montserrat"/>
              <a:ea typeface="Montserrat"/>
              <a:cs typeface="Montserrat"/>
              <a:sym typeface="Montserrat"/>
            </a:endParaRPr>
          </a:p>
          <a:p>
            <a:pPr marL="457200" lvl="0" indent="-336550" algn="l" rtl="0">
              <a:lnSpc>
                <a:spcPct val="150000"/>
              </a:lnSpc>
              <a:spcBef>
                <a:spcPts val="0"/>
              </a:spcBef>
              <a:spcAft>
                <a:spcPts val="0"/>
              </a:spcAft>
              <a:buClr>
                <a:srgbClr val="0D0D0D"/>
              </a:buClr>
              <a:buSzPts val="1700"/>
              <a:buFont typeface="Montserrat"/>
              <a:buAutoNum type="arabicPeriod"/>
            </a:pPr>
            <a:r>
              <a:rPr lang="fr" sz="1700" dirty="0">
                <a:solidFill>
                  <a:srgbClr val="0D0D0D"/>
                </a:solidFill>
                <a:highlight>
                  <a:srgbClr val="FFFFFF"/>
                </a:highlight>
                <a:latin typeface="Montserrat"/>
                <a:ea typeface="Montserrat"/>
                <a:cs typeface="Montserrat"/>
                <a:sym typeface="Montserrat"/>
              </a:rPr>
              <a:t>Questions</a:t>
            </a:r>
            <a:endParaRPr sz="1700" dirty="0">
              <a:solidFill>
                <a:srgbClr val="0D0D0D"/>
              </a:solidFill>
              <a:highlight>
                <a:srgbClr val="FFFFFF"/>
              </a:highlight>
              <a:latin typeface="Montserrat"/>
              <a:ea typeface="Montserrat"/>
              <a:cs typeface="Montserrat"/>
              <a:sym typeface="Montserrat"/>
            </a:endParaRPr>
          </a:p>
          <a:p>
            <a:pPr marL="457200" lvl="0" indent="0" algn="l" rtl="0">
              <a:spcBef>
                <a:spcPts val="0"/>
              </a:spcBef>
              <a:spcAft>
                <a:spcPts val="0"/>
              </a:spcAft>
              <a:buNone/>
            </a:pPr>
            <a:endParaRPr sz="1200" dirty="0">
              <a:solidFill>
                <a:schemeClr val="dk1"/>
              </a:solidFill>
              <a:highlight>
                <a:srgbClr val="FFFFFF"/>
              </a:highlight>
              <a:latin typeface="Montserrat"/>
              <a:ea typeface="Montserrat"/>
              <a:cs typeface="Montserrat"/>
              <a:sym typeface="Montserrat"/>
            </a:endParaRPr>
          </a:p>
        </p:txBody>
      </p:sp>
      <p:pic>
        <p:nvPicPr>
          <p:cNvPr id="63" name="Google Shape;63;p14"/>
          <p:cNvPicPr preferRelativeResize="0"/>
          <p:nvPr/>
        </p:nvPicPr>
        <p:blipFill>
          <a:blip r:embed="rId3">
            <a:alphaModFix/>
          </a:blip>
          <a:stretch>
            <a:fillRect/>
          </a:stretch>
        </p:blipFill>
        <p:spPr>
          <a:xfrm>
            <a:off x="8469575" y="-4"/>
            <a:ext cx="674425" cy="340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2000">
                <a:latin typeface="Montserrat"/>
                <a:ea typeface="Montserrat"/>
                <a:cs typeface="Montserrat"/>
                <a:sym typeface="Montserrat"/>
              </a:rPr>
              <a:t>Contexte du Projet</a:t>
            </a:r>
            <a:endParaRPr sz="3400">
              <a:latin typeface="Montserrat"/>
              <a:ea typeface="Montserrat"/>
              <a:cs typeface="Montserrat"/>
              <a:sym typeface="Montserrat"/>
            </a:endParaRPr>
          </a:p>
        </p:txBody>
      </p:sp>
      <p:sp>
        <p:nvSpPr>
          <p:cNvPr id="69" name="Google Shape;69;p15"/>
          <p:cNvSpPr txBox="1"/>
          <p:nvPr/>
        </p:nvSpPr>
        <p:spPr>
          <a:xfrm>
            <a:off x="434775" y="1085525"/>
            <a:ext cx="8320500" cy="3102357"/>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0"/>
              </a:spcBef>
              <a:spcAft>
                <a:spcPts val="0"/>
              </a:spcAft>
              <a:buClr>
                <a:schemeClr val="dk1"/>
              </a:buClr>
              <a:buSzPts val="1500"/>
              <a:buFont typeface="Montserrat"/>
              <a:buChar char="●"/>
            </a:pPr>
            <a:r>
              <a:rPr lang="fr-FR" sz="1800" dirty="0" err="1">
                <a:solidFill>
                  <a:schemeClr val="dk1"/>
                </a:solidFill>
                <a:latin typeface="Montserrat" panose="00000500000000000000" pitchFamily="2" charset="0"/>
                <a:ea typeface="Montserrat"/>
                <a:cs typeface="Montserrat"/>
                <a:sym typeface="Montserrat"/>
              </a:rPr>
              <a:t>Qwenta</a:t>
            </a:r>
            <a:r>
              <a:rPr lang="fr-FR" sz="1800" dirty="0">
                <a:solidFill>
                  <a:schemeClr val="dk1"/>
                </a:solidFill>
                <a:latin typeface="Montserrat" panose="00000500000000000000" pitchFamily="2" charset="0"/>
                <a:ea typeface="Montserrat"/>
                <a:cs typeface="Montserrat"/>
                <a:sym typeface="Montserrat"/>
              </a:rPr>
              <a:t> souhaite développer un site permettant aux </a:t>
            </a:r>
            <a:r>
              <a:rPr lang="fr-FR" sz="1800" dirty="0">
                <a:solidFill>
                  <a:srgbClr val="271A38"/>
                </a:solidFill>
                <a:latin typeface="Montserrat" panose="00000500000000000000" pitchFamily="2" charset="0"/>
              </a:rPr>
              <a:t>restaurateurs d’afficher et de mettre en page leurs menus</a:t>
            </a:r>
          </a:p>
          <a:p>
            <a:pPr marL="457200" lvl="0" indent="-323850" algn="l" rtl="0">
              <a:lnSpc>
                <a:spcPct val="115000"/>
              </a:lnSpc>
              <a:spcBef>
                <a:spcPts val="0"/>
              </a:spcBef>
              <a:spcAft>
                <a:spcPts val="0"/>
              </a:spcAft>
              <a:buClr>
                <a:schemeClr val="dk1"/>
              </a:buClr>
              <a:buSzPts val="1500"/>
              <a:buFont typeface="Montserrat"/>
              <a:buChar char="●"/>
            </a:pPr>
            <a:r>
              <a:rPr lang="fr-FR" sz="1800" dirty="0">
                <a:solidFill>
                  <a:srgbClr val="271A38"/>
                </a:solidFill>
                <a:latin typeface="Montserrat" panose="00000500000000000000" pitchFamily="2" charset="0"/>
                <a:ea typeface="Montserrat"/>
                <a:cs typeface="Montserrat"/>
                <a:sym typeface="Montserrat"/>
              </a:rPr>
              <a:t>Le restaurateurs pourras créer un menu avec des catégories, des plats , des images et leurs tarifs. Il pourras aussi personnaliser, imprimer et diffuser son menu.</a:t>
            </a:r>
          </a:p>
          <a:p>
            <a:pPr marL="457200" lvl="0" indent="-323850" algn="l" rtl="0">
              <a:lnSpc>
                <a:spcPct val="115000"/>
              </a:lnSpc>
              <a:spcBef>
                <a:spcPts val="0"/>
              </a:spcBef>
              <a:spcAft>
                <a:spcPts val="0"/>
              </a:spcAft>
              <a:buClr>
                <a:schemeClr val="dk1"/>
              </a:buClr>
              <a:buSzPts val="1500"/>
              <a:buFont typeface="Montserrat"/>
              <a:buChar char="●"/>
            </a:pPr>
            <a:r>
              <a:rPr lang="fr-FR" sz="1800" dirty="0" err="1">
                <a:latin typeface="Montserrat" panose="00000500000000000000" pitchFamily="2" charset="0"/>
              </a:rPr>
              <a:t>Webgencia</a:t>
            </a:r>
            <a:r>
              <a:rPr lang="fr-FR" sz="1800" dirty="0">
                <a:latin typeface="Montserrat" panose="00000500000000000000" pitchFamily="2" charset="0"/>
              </a:rPr>
              <a:t> devras dans un premier temps, développer les spécifications techniques du site et organiser la gestion de projet du développement du site.</a:t>
            </a:r>
            <a:endParaRPr sz="1800" dirty="0">
              <a:solidFill>
                <a:schemeClr val="dk1"/>
              </a:solidFill>
              <a:latin typeface="Montserrat" panose="00000500000000000000" pitchFamily="2" charset="0"/>
              <a:ea typeface="Montserrat"/>
              <a:cs typeface="Montserrat"/>
              <a:sym typeface="Montserrat"/>
            </a:endParaRPr>
          </a:p>
          <a:p>
            <a:pPr marL="0" lvl="0" indent="0" algn="l" rtl="0">
              <a:spcBef>
                <a:spcPts val="1200"/>
              </a:spcBef>
              <a:spcAft>
                <a:spcPts val="0"/>
              </a:spcAft>
              <a:buNone/>
            </a:pPr>
            <a:endParaRPr dirty="0"/>
          </a:p>
        </p:txBody>
      </p:sp>
      <p:sp>
        <p:nvSpPr>
          <p:cNvPr id="70" name="Google Shape;70;p15"/>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1" name="Google Shape;71;p15"/>
          <p:cNvPicPr preferRelativeResize="0"/>
          <p:nvPr/>
        </p:nvPicPr>
        <p:blipFill>
          <a:blip r:embed="rId3">
            <a:alphaModFix/>
          </a:blip>
          <a:stretch>
            <a:fillRect/>
          </a:stretch>
        </p:blipFill>
        <p:spPr>
          <a:xfrm>
            <a:off x="8474375" y="-4"/>
            <a:ext cx="674425" cy="340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fr" sz="2020">
                <a:latin typeface="Montserrat"/>
                <a:ea typeface="Montserrat"/>
                <a:cs typeface="Montserrat"/>
                <a:sym typeface="Montserrat"/>
              </a:rPr>
              <a:t>Aperçu de la maquette</a:t>
            </a:r>
            <a:endParaRPr sz="2020">
              <a:latin typeface="Montserrat"/>
              <a:ea typeface="Montserrat"/>
              <a:cs typeface="Montserrat"/>
              <a:sym typeface="Montserrat"/>
            </a:endParaRPr>
          </a:p>
          <a:p>
            <a:pPr marL="0" lvl="0" indent="0" algn="l" rtl="0">
              <a:lnSpc>
                <a:spcPct val="115000"/>
              </a:lnSpc>
              <a:spcBef>
                <a:spcPts val="1200"/>
              </a:spcBef>
              <a:spcAft>
                <a:spcPts val="1200"/>
              </a:spcAft>
              <a:buSzPts val="990"/>
              <a:buNone/>
            </a:pPr>
            <a:endParaRPr sz="1820">
              <a:solidFill>
                <a:schemeClr val="dk2"/>
              </a:solidFill>
              <a:latin typeface="Montserrat"/>
              <a:ea typeface="Montserrat"/>
              <a:cs typeface="Montserrat"/>
              <a:sym typeface="Montserrat"/>
            </a:endParaRPr>
          </a:p>
        </p:txBody>
      </p:sp>
      <p:sp>
        <p:nvSpPr>
          <p:cNvPr id="77" name="Google Shape;77;p16"/>
          <p:cNvSpPr txBox="1">
            <a:spLocks noGrp="1"/>
          </p:cNvSpPr>
          <p:nvPr>
            <p:ph type="body" idx="1"/>
          </p:nvPr>
        </p:nvSpPr>
        <p:spPr>
          <a:xfrm>
            <a:off x="311700" y="1152475"/>
            <a:ext cx="2491570" cy="3416400"/>
          </a:xfrm>
          <a:prstGeom prst="rect">
            <a:avLst/>
          </a:prstGeom>
        </p:spPr>
        <p:txBody>
          <a:bodyPr spcFirstLastPara="1" wrap="square" lIns="91425" tIns="91425" rIns="91425" bIns="91425" anchor="t" anchorCtr="0">
            <a:normAutofit/>
          </a:bodyPr>
          <a:lstStyle/>
          <a:p>
            <a:pPr marL="457200" lvl="0" indent="-323850" algn="l" rtl="0">
              <a:lnSpc>
                <a:spcPct val="150000"/>
              </a:lnSpc>
              <a:spcBef>
                <a:spcPts val="0"/>
              </a:spcBef>
              <a:spcAft>
                <a:spcPts val="0"/>
              </a:spcAft>
              <a:buClr>
                <a:srgbClr val="0D0D0D"/>
              </a:buClr>
              <a:buSzPts val="1500"/>
              <a:buFont typeface="Montserrat"/>
              <a:buChar char="●"/>
            </a:pPr>
            <a:r>
              <a:rPr lang="fr-FR" sz="1100" i="1" dirty="0">
                <a:solidFill>
                  <a:srgbClr val="0D0D0D"/>
                </a:solidFill>
                <a:highlight>
                  <a:srgbClr val="FFFFFF"/>
                </a:highlight>
                <a:latin typeface="Montserrat"/>
                <a:ea typeface="Montserrat"/>
                <a:cs typeface="Montserrat"/>
                <a:sym typeface="Montserrat"/>
              </a:rPr>
              <a:t>Page d’accueil</a:t>
            </a:r>
            <a:endParaRPr sz="1100" i="1" dirty="0">
              <a:solidFill>
                <a:srgbClr val="0D0D0D"/>
              </a:solidFill>
              <a:highlight>
                <a:srgbClr val="FFFFFF"/>
              </a:highlight>
              <a:latin typeface="Montserrat"/>
              <a:ea typeface="Montserrat"/>
              <a:cs typeface="Montserrat"/>
              <a:sym typeface="Montserrat"/>
            </a:endParaRPr>
          </a:p>
          <a:p>
            <a:pPr marL="457200" lvl="0" indent="-323850" algn="l" rtl="0">
              <a:lnSpc>
                <a:spcPct val="150000"/>
              </a:lnSpc>
              <a:spcBef>
                <a:spcPts val="0"/>
              </a:spcBef>
              <a:spcAft>
                <a:spcPts val="0"/>
              </a:spcAft>
              <a:buClr>
                <a:srgbClr val="0D0D0D"/>
              </a:buClr>
              <a:buSzPts val="1500"/>
              <a:buFont typeface="Montserrat"/>
              <a:buChar char="●"/>
            </a:pPr>
            <a:r>
              <a:rPr lang="fr-FR" sz="1100" i="1" dirty="0">
                <a:solidFill>
                  <a:srgbClr val="0D0D0D"/>
                </a:solidFill>
                <a:highlight>
                  <a:srgbClr val="FFFFFF"/>
                </a:highlight>
                <a:latin typeface="Montserrat"/>
                <a:ea typeface="Montserrat"/>
                <a:cs typeface="Montserrat"/>
                <a:sym typeface="Montserrat"/>
              </a:rPr>
              <a:t>Chaque utilisateur (connecté ou non) doit pouvoir avoir accès à:</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La bannière</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Personnalisez votre menu</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Explications étape par étape</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Aux tarifs</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Aux mentions légales</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Tous droits réservé » </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Se connecter</a:t>
            </a:r>
            <a:endParaRPr sz="700" i="1" dirty="0">
              <a:solidFill>
                <a:srgbClr val="0D0D0D"/>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78" name="Google Shape;78;p16"/>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9" name="Google Shape;79;p16"/>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3" name="Image 2">
            <a:extLst>
              <a:ext uri="{FF2B5EF4-FFF2-40B4-BE49-F238E27FC236}">
                <a16:creationId xmlns:a16="http://schemas.microsoft.com/office/drawing/2014/main" id="{40FCC8B0-AAE5-CF02-8C40-D469DC08FFEC}"/>
              </a:ext>
            </a:extLst>
          </p:cNvPr>
          <p:cNvPicPr>
            <a:picLocks noChangeAspect="1"/>
          </p:cNvPicPr>
          <p:nvPr/>
        </p:nvPicPr>
        <p:blipFill>
          <a:blip r:embed="rId4"/>
          <a:stretch>
            <a:fillRect/>
          </a:stretch>
        </p:blipFill>
        <p:spPr>
          <a:xfrm>
            <a:off x="4572000" y="239700"/>
            <a:ext cx="3892775" cy="49038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fr" sz="2020">
                <a:latin typeface="Montserrat"/>
                <a:ea typeface="Montserrat"/>
                <a:cs typeface="Montserrat"/>
                <a:sym typeface="Montserrat"/>
              </a:rPr>
              <a:t>Aperçu de la maquette</a:t>
            </a:r>
            <a:endParaRPr sz="2020">
              <a:latin typeface="Montserrat"/>
              <a:ea typeface="Montserrat"/>
              <a:cs typeface="Montserrat"/>
              <a:sym typeface="Montserrat"/>
            </a:endParaRPr>
          </a:p>
          <a:p>
            <a:pPr marL="0" lvl="0" indent="0" algn="l" rtl="0">
              <a:lnSpc>
                <a:spcPct val="115000"/>
              </a:lnSpc>
              <a:spcBef>
                <a:spcPts val="1200"/>
              </a:spcBef>
              <a:spcAft>
                <a:spcPts val="1200"/>
              </a:spcAft>
              <a:buSzPts val="990"/>
              <a:buNone/>
            </a:pPr>
            <a:endParaRPr sz="1820">
              <a:solidFill>
                <a:schemeClr val="dk2"/>
              </a:solidFill>
              <a:latin typeface="Montserrat"/>
              <a:ea typeface="Montserrat"/>
              <a:cs typeface="Montserrat"/>
              <a:sym typeface="Montserrat"/>
            </a:endParaRPr>
          </a:p>
        </p:txBody>
      </p:sp>
      <p:sp>
        <p:nvSpPr>
          <p:cNvPr id="77" name="Google Shape;77;p16"/>
          <p:cNvSpPr txBox="1">
            <a:spLocks noGrp="1"/>
          </p:cNvSpPr>
          <p:nvPr>
            <p:ph type="body" idx="1"/>
          </p:nvPr>
        </p:nvSpPr>
        <p:spPr>
          <a:xfrm>
            <a:off x="311700" y="1152475"/>
            <a:ext cx="2491570" cy="3416400"/>
          </a:xfrm>
          <a:prstGeom prst="rect">
            <a:avLst/>
          </a:prstGeom>
        </p:spPr>
        <p:txBody>
          <a:bodyPr spcFirstLastPara="1" wrap="square" lIns="91425" tIns="91425" rIns="91425" bIns="91425" anchor="t" anchorCtr="0">
            <a:normAutofit/>
          </a:bodyPr>
          <a:lstStyle/>
          <a:p>
            <a:pPr marL="457200" lvl="0" indent="-323850" algn="l" rtl="0">
              <a:lnSpc>
                <a:spcPct val="150000"/>
              </a:lnSpc>
              <a:spcBef>
                <a:spcPts val="0"/>
              </a:spcBef>
              <a:spcAft>
                <a:spcPts val="0"/>
              </a:spcAft>
              <a:buClr>
                <a:srgbClr val="0D0D0D"/>
              </a:buClr>
              <a:buSzPts val="1500"/>
              <a:buFont typeface="Montserrat"/>
              <a:buChar char="●"/>
            </a:pPr>
            <a:r>
              <a:rPr lang="fr-FR" sz="1100" i="1" dirty="0">
                <a:solidFill>
                  <a:srgbClr val="0D0D0D"/>
                </a:solidFill>
                <a:highlight>
                  <a:srgbClr val="FFFFFF"/>
                </a:highlight>
                <a:latin typeface="Montserrat"/>
                <a:ea typeface="Montserrat"/>
                <a:cs typeface="Montserrat"/>
                <a:sym typeface="Montserrat"/>
              </a:rPr>
              <a:t>Dashboard</a:t>
            </a:r>
            <a:endParaRPr sz="1100" i="1" dirty="0">
              <a:solidFill>
                <a:srgbClr val="0D0D0D"/>
              </a:solidFill>
              <a:highlight>
                <a:srgbClr val="FFFFFF"/>
              </a:highlight>
              <a:latin typeface="Montserrat"/>
              <a:ea typeface="Montserrat"/>
              <a:cs typeface="Montserrat"/>
              <a:sym typeface="Montserrat"/>
            </a:endParaRPr>
          </a:p>
          <a:p>
            <a:pPr marL="457200" lvl="0" indent="-323850" algn="l" rtl="0">
              <a:lnSpc>
                <a:spcPct val="150000"/>
              </a:lnSpc>
              <a:spcBef>
                <a:spcPts val="0"/>
              </a:spcBef>
              <a:spcAft>
                <a:spcPts val="0"/>
              </a:spcAft>
              <a:buClr>
                <a:srgbClr val="0D0D0D"/>
              </a:buClr>
              <a:buSzPts val="1500"/>
              <a:buFont typeface="Montserrat"/>
              <a:buChar char="●"/>
            </a:pPr>
            <a:r>
              <a:rPr lang="fr-FR" sz="1100" i="1" dirty="0">
                <a:solidFill>
                  <a:srgbClr val="0D0D0D"/>
                </a:solidFill>
                <a:highlight>
                  <a:srgbClr val="FFFFFF"/>
                </a:highlight>
                <a:latin typeface="Montserrat"/>
                <a:ea typeface="Montserrat"/>
                <a:cs typeface="Montserrat"/>
                <a:sym typeface="Montserrat"/>
              </a:rPr>
              <a:t>Chaque utilisateur connecté doit pouvoir avoir accès à:</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La création d’un menu</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Diffuser un menu</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Imprimer un menu</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L’onglet « Menu  » créer précédemment</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L’onglet « Mon compte »</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Se déconnecter</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Mentions légales</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Tous droits réservés</a:t>
            </a:r>
          </a:p>
          <a:p>
            <a:pPr marL="762000" lvl="1" indent="-171450">
              <a:lnSpc>
                <a:spcPct val="150000"/>
              </a:lnSpc>
              <a:buClr>
                <a:srgbClr val="0D0D0D"/>
              </a:buClr>
              <a:buSzPts val="1500"/>
              <a:buFont typeface="Wingdings" panose="05000000000000000000" pitchFamily="2" charset="2"/>
              <a:buChar char="§"/>
            </a:pPr>
            <a:endParaRPr lang="fr-FR" sz="700" i="1" dirty="0">
              <a:solidFill>
                <a:srgbClr val="0D0D0D"/>
              </a:solidFill>
              <a:highlight>
                <a:srgbClr val="FFFFFF"/>
              </a:highlight>
              <a:latin typeface="Montserrat"/>
              <a:ea typeface="Montserrat"/>
              <a:cs typeface="Montserrat"/>
              <a:sym typeface="Montserrat"/>
            </a:endParaRPr>
          </a:p>
          <a:p>
            <a:pPr marL="762000" lvl="1" indent="-171450">
              <a:lnSpc>
                <a:spcPct val="150000"/>
              </a:lnSpc>
              <a:buClr>
                <a:srgbClr val="0D0D0D"/>
              </a:buClr>
              <a:buSzPts val="1500"/>
              <a:buFont typeface="Wingdings" panose="05000000000000000000" pitchFamily="2" charset="2"/>
              <a:buChar char="§"/>
            </a:pPr>
            <a:endParaRPr sz="700" i="1" dirty="0">
              <a:solidFill>
                <a:srgbClr val="0D0D0D"/>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78" name="Google Shape;78;p16"/>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9" name="Google Shape;79;p16"/>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6" name="Image 5">
            <a:extLst>
              <a:ext uri="{FF2B5EF4-FFF2-40B4-BE49-F238E27FC236}">
                <a16:creationId xmlns:a16="http://schemas.microsoft.com/office/drawing/2014/main" id="{87F96316-DA0C-4F20-09E7-0EE8698C9F2D}"/>
              </a:ext>
            </a:extLst>
          </p:cNvPr>
          <p:cNvPicPr>
            <a:picLocks noChangeAspect="1"/>
          </p:cNvPicPr>
          <p:nvPr/>
        </p:nvPicPr>
        <p:blipFill>
          <a:blip r:embed="rId4"/>
          <a:stretch>
            <a:fillRect/>
          </a:stretch>
        </p:blipFill>
        <p:spPr>
          <a:xfrm>
            <a:off x="4071416" y="239700"/>
            <a:ext cx="5072584" cy="4903800"/>
          </a:xfrm>
          <a:prstGeom prst="rect">
            <a:avLst/>
          </a:prstGeom>
        </p:spPr>
      </p:pic>
    </p:spTree>
    <p:extLst>
      <p:ext uri="{BB962C8B-B14F-4D97-AF65-F5344CB8AC3E}">
        <p14:creationId xmlns:p14="http://schemas.microsoft.com/office/powerpoint/2010/main" val="1198456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fr" sz="2020" dirty="0">
                <a:latin typeface="Montserrat"/>
                <a:ea typeface="Montserrat"/>
                <a:cs typeface="Montserrat"/>
                <a:sym typeface="Montserrat"/>
              </a:rPr>
              <a:t>Aperçu de la maquette</a:t>
            </a:r>
            <a:endParaRPr sz="2020" dirty="0">
              <a:latin typeface="Montserrat"/>
              <a:ea typeface="Montserrat"/>
              <a:cs typeface="Montserrat"/>
              <a:sym typeface="Montserrat"/>
            </a:endParaRPr>
          </a:p>
          <a:p>
            <a:pPr marL="0" lvl="0" indent="0" algn="l" rtl="0">
              <a:lnSpc>
                <a:spcPct val="115000"/>
              </a:lnSpc>
              <a:spcBef>
                <a:spcPts val="1200"/>
              </a:spcBef>
              <a:spcAft>
                <a:spcPts val="1200"/>
              </a:spcAft>
              <a:buSzPts val="990"/>
              <a:buNone/>
            </a:pPr>
            <a:endParaRPr sz="1820" dirty="0">
              <a:solidFill>
                <a:schemeClr val="dk2"/>
              </a:solidFill>
              <a:latin typeface="Montserrat"/>
              <a:ea typeface="Montserrat"/>
              <a:cs typeface="Montserrat"/>
              <a:sym typeface="Montserrat"/>
            </a:endParaRPr>
          </a:p>
        </p:txBody>
      </p:sp>
      <p:sp>
        <p:nvSpPr>
          <p:cNvPr id="77" name="Google Shape;77;p16"/>
          <p:cNvSpPr txBox="1">
            <a:spLocks noGrp="1"/>
          </p:cNvSpPr>
          <p:nvPr>
            <p:ph type="body" idx="1"/>
          </p:nvPr>
        </p:nvSpPr>
        <p:spPr>
          <a:xfrm>
            <a:off x="311700" y="1152475"/>
            <a:ext cx="2491570" cy="3416400"/>
          </a:xfrm>
          <a:prstGeom prst="rect">
            <a:avLst/>
          </a:prstGeom>
        </p:spPr>
        <p:txBody>
          <a:bodyPr spcFirstLastPara="1" wrap="square" lIns="91425" tIns="91425" rIns="91425" bIns="91425" anchor="t" anchorCtr="0">
            <a:normAutofit/>
          </a:bodyPr>
          <a:lstStyle/>
          <a:p>
            <a:pPr marL="457200" lvl="0" indent="-323850" algn="l" rtl="0">
              <a:lnSpc>
                <a:spcPct val="150000"/>
              </a:lnSpc>
              <a:spcBef>
                <a:spcPts val="0"/>
              </a:spcBef>
              <a:spcAft>
                <a:spcPts val="0"/>
              </a:spcAft>
              <a:buClr>
                <a:srgbClr val="0D0D0D"/>
              </a:buClr>
              <a:buSzPts val="1500"/>
              <a:buFont typeface="Montserrat"/>
              <a:buChar char="●"/>
            </a:pPr>
            <a:r>
              <a:rPr lang="fr-FR" sz="1100" i="1" dirty="0">
                <a:solidFill>
                  <a:srgbClr val="0D0D0D"/>
                </a:solidFill>
                <a:highlight>
                  <a:srgbClr val="FFFFFF"/>
                </a:highlight>
                <a:latin typeface="Montserrat"/>
                <a:ea typeface="Montserrat"/>
                <a:cs typeface="Montserrat"/>
                <a:sym typeface="Montserrat"/>
              </a:rPr>
              <a:t>Créer un menu</a:t>
            </a:r>
            <a:endParaRPr sz="1100" i="1" dirty="0">
              <a:solidFill>
                <a:srgbClr val="0D0D0D"/>
              </a:solidFill>
              <a:highlight>
                <a:srgbClr val="FFFFFF"/>
              </a:highlight>
              <a:latin typeface="Montserrat"/>
              <a:ea typeface="Montserrat"/>
              <a:cs typeface="Montserrat"/>
              <a:sym typeface="Montserrat"/>
            </a:endParaRPr>
          </a:p>
          <a:p>
            <a:pPr marL="457200" lvl="0" indent="-323850" algn="l" rtl="0">
              <a:lnSpc>
                <a:spcPct val="150000"/>
              </a:lnSpc>
              <a:spcBef>
                <a:spcPts val="0"/>
              </a:spcBef>
              <a:spcAft>
                <a:spcPts val="0"/>
              </a:spcAft>
              <a:buClr>
                <a:srgbClr val="0D0D0D"/>
              </a:buClr>
              <a:buSzPts val="1500"/>
              <a:buFont typeface="Montserrat"/>
              <a:buChar char="●"/>
            </a:pPr>
            <a:r>
              <a:rPr lang="fr-FR" sz="1100" i="1" dirty="0">
                <a:solidFill>
                  <a:srgbClr val="0D0D0D"/>
                </a:solidFill>
                <a:highlight>
                  <a:srgbClr val="FFFFFF"/>
                </a:highlight>
                <a:latin typeface="Montserrat"/>
                <a:ea typeface="Montserrat"/>
                <a:cs typeface="Montserrat"/>
                <a:sym typeface="Montserrat"/>
              </a:rPr>
              <a:t>Chaque utilisateur connecté doit pouvoir créer un menu en:</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Ajoutant des plats:</a:t>
            </a:r>
          </a:p>
          <a:p>
            <a:pPr marL="1219200" lvl="2" indent="-171450">
              <a:lnSpc>
                <a:spcPct val="150000"/>
              </a:lnSpc>
              <a:buClr>
                <a:srgbClr val="0D0D0D"/>
              </a:buClr>
              <a:buSzPts val="1500"/>
              <a:buFont typeface="Arial" panose="020B0604020202020204" pitchFamily="34" charset="0"/>
              <a:buChar char="•"/>
            </a:pPr>
            <a:r>
              <a:rPr lang="fr-FR" sz="700" i="1" dirty="0">
                <a:solidFill>
                  <a:srgbClr val="0D0D0D"/>
                </a:solidFill>
                <a:highlight>
                  <a:srgbClr val="FFFFFF"/>
                </a:highlight>
                <a:latin typeface="Montserrat"/>
                <a:ea typeface="Montserrat"/>
                <a:cs typeface="Montserrat"/>
                <a:sym typeface="Montserrat"/>
              </a:rPr>
              <a:t>Catégories</a:t>
            </a:r>
          </a:p>
          <a:p>
            <a:pPr marL="1219200" lvl="2" indent="-171450">
              <a:lnSpc>
                <a:spcPct val="150000"/>
              </a:lnSpc>
              <a:buClr>
                <a:srgbClr val="0D0D0D"/>
              </a:buClr>
              <a:buSzPts val="1500"/>
              <a:buFont typeface="Arial" panose="020B0604020202020204" pitchFamily="34" charset="0"/>
              <a:buChar char="•"/>
            </a:pPr>
            <a:r>
              <a:rPr lang="fr-FR" sz="700" i="1" dirty="0">
                <a:solidFill>
                  <a:srgbClr val="0D0D0D"/>
                </a:solidFill>
                <a:highlight>
                  <a:srgbClr val="FFFFFF"/>
                </a:highlight>
                <a:latin typeface="Montserrat"/>
                <a:ea typeface="Montserrat"/>
                <a:cs typeface="Montserrat"/>
                <a:sym typeface="Montserrat"/>
              </a:rPr>
              <a:t>Images</a:t>
            </a:r>
          </a:p>
          <a:p>
            <a:pPr marL="1219200" lvl="2" indent="-171450">
              <a:lnSpc>
                <a:spcPct val="150000"/>
              </a:lnSpc>
              <a:buClr>
                <a:srgbClr val="0D0D0D"/>
              </a:buClr>
              <a:buSzPts val="1500"/>
              <a:buFont typeface="Arial" panose="020B0604020202020204" pitchFamily="34" charset="0"/>
              <a:buChar char="•"/>
            </a:pPr>
            <a:r>
              <a:rPr lang="fr-FR" sz="700" i="1" dirty="0">
                <a:solidFill>
                  <a:srgbClr val="0D0D0D"/>
                </a:solidFill>
                <a:highlight>
                  <a:srgbClr val="FFFFFF"/>
                </a:highlight>
                <a:latin typeface="Montserrat"/>
                <a:ea typeface="Montserrat"/>
                <a:cs typeface="Montserrat"/>
                <a:sym typeface="Montserrat"/>
              </a:rPr>
              <a:t>Tarifs</a:t>
            </a:r>
          </a:p>
          <a:p>
            <a:pPr marL="1219200" lvl="2" indent="-171450">
              <a:lnSpc>
                <a:spcPct val="150000"/>
              </a:lnSpc>
              <a:buClr>
                <a:srgbClr val="0D0D0D"/>
              </a:buClr>
              <a:buSzPts val="1500"/>
              <a:buFont typeface="Arial" panose="020B0604020202020204" pitchFamily="34" charset="0"/>
              <a:buChar char="•"/>
            </a:pPr>
            <a:r>
              <a:rPr lang="fr-FR" sz="700" i="1" dirty="0">
                <a:solidFill>
                  <a:srgbClr val="0D0D0D"/>
                </a:solidFill>
                <a:highlight>
                  <a:srgbClr val="FFFFFF"/>
                </a:highlight>
                <a:latin typeface="Montserrat"/>
                <a:ea typeface="Montserrat"/>
                <a:cs typeface="Montserrat"/>
                <a:sym typeface="Montserrat"/>
              </a:rPr>
              <a:t>Nom du plat</a:t>
            </a:r>
          </a:p>
          <a:p>
            <a:pPr marL="1219200" lvl="2" indent="-171450">
              <a:lnSpc>
                <a:spcPct val="150000"/>
              </a:lnSpc>
              <a:buClr>
                <a:srgbClr val="0D0D0D"/>
              </a:buClr>
              <a:buSzPts val="1500"/>
              <a:buFont typeface="Arial" panose="020B0604020202020204" pitchFamily="34" charset="0"/>
              <a:buChar char="•"/>
            </a:pPr>
            <a:r>
              <a:rPr lang="fr-FR" sz="700" i="1" dirty="0">
                <a:solidFill>
                  <a:srgbClr val="0D0D0D"/>
                </a:solidFill>
                <a:highlight>
                  <a:srgbClr val="FFFFFF"/>
                </a:highlight>
                <a:latin typeface="Montserrat"/>
                <a:ea typeface="Montserrat"/>
                <a:cs typeface="Montserrat"/>
                <a:sym typeface="Montserrat"/>
              </a:rPr>
              <a:t>Description</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Personnaliser son menu</a:t>
            </a:r>
          </a:p>
          <a:p>
            <a:pPr marL="762000" lvl="1" indent="-171450">
              <a:lnSpc>
                <a:spcPct val="150000"/>
              </a:lnSpc>
              <a:buClr>
                <a:srgbClr val="0D0D0D"/>
              </a:buClr>
              <a:buSzPts val="1500"/>
              <a:buFont typeface="Wingdings" panose="05000000000000000000" pitchFamily="2" charset="2"/>
              <a:buChar char="§"/>
            </a:pPr>
            <a:r>
              <a:rPr lang="fr-FR" sz="700" i="1" dirty="0">
                <a:solidFill>
                  <a:srgbClr val="0D0D0D"/>
                </a:solidFill>
                <a:highlight>
                  <a:srgbClr val="FFFFFF"/>
                </a:highlight>
                <a:latin typeface="Montserrat"/>
                <a:ea typeface="Montserrat"/>
                <a:cs typeface="Montserrat"/>
                <a:sym typeface="Montserrat"/>
              </a:rPr>
              <a:t>Exportant &amp;  Diffusant</a:t>
            </a:r>
          </a:p>
          <a:p>
            <a:pPr marL="762000" lvl="1" indent="-171450">
              <a:lnSpc>
                <a:spcPct val="150000"/>
              </a:lnSpc>
              <a:buClr>
                <a:srgbClr val="0D0D0D"/>
              </a:buClr>
              <a:buSzPts val="1500"/>
              <a:buFont typeface="Wingdings" panose="05000000000000000000" pitchFamily="2" charset="2"/>
              <a:buChar char="§"/>
            </a:pPr>
            <a:endParaRPr lang="fr-FR" sz="700" i="1" dirty="0">
              <a:solidFill>
                <a:srgbClr val="0D0D0D"/>
              </a:solidFill>
              <a:highlight>
                <a:srgbClr val="FFFFFF"/>
              </a:highlight>
              <a:latin typeface="Montserrat"/>
              <a:ea typeface="Montserrat"/>
              <a:cs typeface="Montserrat"/>
              <a:sym typeface="Montserrat"/>
            </a:endParaRPr>
          </a:p>
          <a:p>
            <a:pPr marL="1219200" lvl="2" indent="-171450">
              <a:lnSpc>
                <a:spcPct val="150000"/>
              </a:lnSpc>
              <a:buClr>
                <a:srgbClr val="0D0D0D"/>
              </a:buClr>
              <a:buSzPts val="1500"/>
              <a:buFont typeface="Arial" panose="020B0604020202020204" pitchFamily="34" charset="0"/>
              <a:buChar char="•"/>
            </a:pPr>
            <a:endParaRPr lang="fr-FR" sz="700" i="1" dirty="0">
              <a:solidFill>
                <a:srgbClr val="0D0D0D"/>
              </a:solidFill>
              <a:highlight>
                <a:srgbClr val="FFFFFF"/>
              </a:highlight>
              <a:latin typeface="Montserrat"/>
              <a:ea typeface="Montserrat"/>
              <a:cs typeface="Montserrat"/>
              <a:sym typeface="Montserrat"/>
            </a:endParaRPr>
          </a:p>
          <a:p>
            <a:pPr marL="1219200" lvl="2" indent="-171450">
              <a:lnSpc>
                <a:spcPct val="150000"/>
              </a:lnSpc>
              <a:buClr>
                <a:srgbClr val="0D0D0D"/>
              </a:buClr>
              <a:buSzPts val="1500"/>
              <a:buFont typeface="Wingdings" panose="05000000000000000000" pitchFamily="2" charset="2"/>
              <a:buChar char="ü"/>
            </a:pPr>
            <a:endParaRPr lang="fr-FR" sz="700" i="1" dirty="0">
              <a:solidFill>
                <a:srgbClr val="0D0D0D"/>
              </a:solidFill>
              <a:highlight>
                <a:srgbClr val="FFFFFF"/>
              </a:highlight>
              <a:latin typeface="Montserrat"/>
              <a:ea typeface="Montserrat"/>
              <a:cs typeface="Montserrat"/>
              <a:sym typeface="Montserrat"/>
            </a:endParaRPr>
          </a:p>
          <a:p>
            <a:pPr marL="762000" lvl="1" indent="-171450">
              <a:lnSpc>
                <a:spcPct val="150000"/>
              </a:lnSpc>
              <a:buClr>
                <a:srgbClr val="0D0D0D"/>
              </a:buClr>
              <a:buSzPts val="1500"/>
              <a:buFont typeface="Wingdings" panose="05000000000000000000" pitchFamily="2" charset="2"/>
              <a:buChar char="§"/>
            </a:pPr>
            <a:endParaRPr lang="fr-FR" sz="700" i="1" dirty="0">
              <a:solidFill>
                <a:srgbClr val="0D0D0D"/>
              </a:solidFill>
              <a:highlight>
                <a:srgbClr val="FFFFFF"/>
              </a:highlight>
              <a:latin typeface="Montserrat"/>
              <a:ea typeface="Montserrat"/>
              <a:cs typeface="Montserrat"/>
              <a:sym typeface="Montserrat"/>
            </a:endParaRPr>
          </a:p>
          <a:p>
            <a:pPr marL="762000" lvl="1" indent="-171450">
              <a:lnSpc>
                <a:spcPct val="150000"/>
              </a:lnSpc>
              <a:buClr>
                <a:srgbClr val="0D0D0D"/>
              </a:buClr>
              <a:buSzPts val="1500"/>
              <a:buFont typeface="Wingdings" panose="05000000000000000000" pitchFamily="2" charset="2"/>
              <a:buChar char="§"/>
            </a:pPr>
            <a:endParaRPr sz="700" i="1" dirty="0">
              <a:solidFill>
                <a:srgbClr val="0D0D0D"/>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78" name="Google Shape;78;p16"/>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9" name="Google Shape;79;p16"/>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3" name="Image 2">
            <a:extLst>
              <a:ext uri="{FF2B5EF4-FFF2-40B4-BE49-F238E27FC236}">
                <a16:creationId xmlns:a16="http://schemas.microsoft.com/office/drawing/2014/main" id="{264591EF-AC98-F5EE-4738-1C70060DCC02}"/>
              </a:ext>
            </a:extLst>
          </p:cNvPr>
          <p:cNvPicPr>
            <a:picLocks noChangeAspect="1"/>
          </p:cNvPicPr>
          <p:nvPr/>
        </p:nvPicPr>
        <p:blipFill>
          <a:blip r:embed="rId4"/>
          <a:stretch>
            <a:fillRect/>
          </a:stretch>
        </p:blipFill>
        <p:spPr>
          <a:xfrm>
            <a:off x="4058066" y="186885"/>
            <a:ext cx="4406709" cy="2462873"/>
          </a:xfrm>
          <a:prstGeom prst="rect">
            <a:avLst/>
          </a:prstGeom>
          <a:ln>
            <a:solidFill>
              <a:schemeClr val="tx1"/>
            </a:solidFill>
          </a:ln>
        </p:spPr>
      </p:pic>
      <p:pic>
        <p:nvPicPr>
          <p:cNvPr id="8" name="Image 7">
            <a:extLst>
              <a:ext uri="{FF2B5EF4-FFF2-40B4-BE49-F238E27FC236}">
                <a16:creationId xmlns:a16="http://schemas.microsoft.com/office/drawing/2014/main" id="{949CBBED-62E5-3A9B-9BD5-0753A442C20B}"/>
              </a:ext>
            </a:extLst>
          </p:cNvPr>
          <p:cNvPicPr>
            <a:picLocks noChangeAspect="1"/>
          </p:cNvPicPr>
          <p:nvPr/>
        </p:nvPicPr>
        <p:blipFill>
          <a:blip r:embed="rId5"/>
          <a:stretch>
            <a:fillRect/>
          </a:stretch>
        </p:blipFill>
        <p:spPr>
          <a:xfrm>
            <a:off x="2894227" y="2683316"/>
            <a:ext cx="2014261" cy="2247375"/>
          </a:xfrm>
          <a:prstGeom prst="rect">
            <a:avLst/>
          </a:prstGeom>
          <a:ln>
            <a:solidFill>
              <a:schemeClr val="tx1"/>
            </a:solidFill>
          </a:ln>
        </p:spPr>
      </p:pic>
      <p:pic>
        <p:nvPicPr>
          <p:cNvPr id="10" name="Image 9">
            <a:extLst>
              <a:ext uri="{FF2B5EF4-FFF2-40B4-BE49-F238E27FC236}">
                <a16:creationId xmlns:a16="http://schemas.microsoft.com/office/drawing/2014/main" id="{DAC77EDC-886B-7F23-10E1-302C6C435621}"/>
              </a:ext>
            </a:extLst>
          </p:cNvPr>
          <p:cNvPicPr>
            <a:picLocks noChangeAspect="1"/>
          </p:cNvPicPr>
          <p:nvPr/>
        </p:nvPicPr>
        <p:blipFill>
          <a:blip r:embed="rId6"/>
          <a:stretch>
            <a:fillRect/>
          </a:stretch>
        </p:blipFill>
        <p:spPr>
          <a:xfrm>
            <a:off x="5063270" y="2683316"/>
            <a:ext cx="1984336" cy="2247375"/>
          </a:xfrm>
          <a:prstGeom prst="rect">
            <a:avLst/>
          </a:prstGeom>
          <a:ln>
            <a:solidFill>
              <a:schemeClr val="tx1"/>
            </a:solidFill>
          </a:ln>
        </p:spPr>
      </p:pic>
      <p:pic>
        <p:nvPicPr>
          <p:cNvPr id="12" name="Image 11">
            <a:extLst>
              <a:ext uri="{FF2B5EF4-FFF2-40B4-BE49-F238E27FC236}">
                <a16:creationId xmlns:a16="http://schemas.microsoft.com/office/drawing/2014/main" id="{1F361F46-13DE-0047-E359-96B786644E70}"/>
              </a:ext>
            </a:extLst>
          </p:cNvPr>
          <p:cNvPicPr>
            <a:picLocks noChangeAspect="1"/>
          </p:cNvPicPr>
          <p:nvPr/>
        </p:nvPicPr>
        <p:blipFill>
          <a:blip r:embed="rId7"/>
          <a:stretch>
            <a:fillRect/>
          </a:stretch>
        </p:blipFill>
        <p:spPr>
          <a:xfrm>
            <a:off x="7202388" y="2683317"/>
            <a:ext cx="1773959" cy="2247374"/>
          </a:xfrm>
          <a:prstGeom prst="rect">
            <a:avLst/>
          </a:prstGeom>
          <a:ln>
            <a:solidFill>
              <a:schemeClr val="tx1"/>
            </a:solidFill>
          </a:ln>
        </p:spPr>
      </p:pic>
    </p:spTree>
    <p:extLst>
      <p:ext uri="{BB962C8B-B14F-4D97-AF65-F5344CB8AC3E}">
        <p14:creationId xmlns:p14="http://schemas.microsoft.com/office/powerpoint/2010/main" val="2714110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990"/>
              <a:buFont typeface="Arial"/>
              <a:buNone/>
            </a:pPr>
            <a:r>
              <a:rPr lang="fr" sz="2020">
                <a:latin typeface="Montserrat"/>
                <a:ea typeface="Montserrat"/>
                <a:cs typeface="Montserrat"/>
                <a:sym typeface="Montserrat"/>
              </a:rPr>
              <a:t>Aperçu de la maquette</a:t>
            </a:r>
            <a:endParaRPr sz="2020">
              <a:latin typeface="Montserrat"/>
              <a:ea typeface="Montserrat"/>
              <a:cs typeface="Montserrat"/>
              <a:sym typeface="Montserrat"/>
            </a:endParaRPr>
          </a:p>
          <a:p>
            <a:pPr marL="0" lvl="0" indent="0" algn="l" rtl="0">
              <a:lnSpc>
                <a:spcPct val="115000"/>
              </a:lnSpc>
              <a:spcBef>
                <a:spcPts val="1200"/>
              </a:spcBef>
              <a:spcAft>
                <a:spcPts val="1200"/>
              </a:spcAft>
              <a:buSzPts val="990"/>
              <a:buNone/>
            </a:pPr>
            <a:endParaRPr sz="1820">
              <a:solidFill>
                <a:schemeClr val="dk2"/>
              </a:solidFill>
              <a:latin typeface="Montserrat"/>
              <a:ea typeface="Montserrat"/>
              <a:cs typeface="Montserrat"/>
              <a:sym typeface="Montserrat"/>
            </a:endParaRPr>
          </a:p>
        </p:txBody>
      </p:sp>
      <p:sp>
        <p:nvSpPr>
          <p:cNvPr id="77" name="Google Shape;77;p16"/>
          <p:cNvSpPr txBox="1">
            <a:spLocks noGrp="1"/>
          </p:cNvSpPr>
          <p:nvPr>
            <p:ph type="body" idx="1"/>
          </p:nvPr>
        </p:nvSpPr>
        <p:spPr>
          <a:xfrm>
            <a:off x="311700" y="1152475"/>
            <a:ext cx="2491570" cy="3416400"/>
          </a:xfrm>
          <a:prstGeom prst="rect">
            <a:avLst/>
          </a:prstGeom>
        </p:spPr>
        <p:txBody>
          <a:bodyPr spcFirstLastPara="1" wrap="square" lIns="91425" tIns="91425" rIns="91425" bIns="91425" anchor="t" anchorCtr="0">
            <a:normAutofit/>
          </a:bodyPr>
          <a:lstStyle/>
          <a:p>
            <a:pPr marL="457200" lvl="0" indent="-323850" algn="l" rtl="0">
              <a:lnSpc>
                <a:spcPct val="150000"/>
              </a:lnSpc>
              <a:spcBef>
                <a:spcPts val="0"/>
              </a:spcBef>
              <a:spcAft>
                <a:spcPts val="0"/>
              </a:spcAft>
              <a:buClr>
                <a:srgbClr val="0D0D0D"/>
              </a:buClr>
              <a:buSzPts val="1500"/>
              <a:buFont typeface="Montserrat"/>
              <a:buChar char="●"/>
            </a:pPr>
            <a:r>
              <a:rPr lang="fr-FR" sz="1100" i="1" dirty="0">
                <a:solidFill>
                  <a:srgbClr val="0D0D0D"/>
                </a:solidFill>
                <a:highlight>
                  <a:srgbClr val="FFFFFF"/>
                </a:highlight>
                <a:latin typeface="Montserrat"/>
                <a:ea typeface="Montserrat"/>
                <a:cs typeface="Montserrat"/>
                <a:sym typeface="Montserrat"/>
              </a:rPr>
              <a:t>Mes menus</a:t>
            </a:r>
            <a:endParaRPr sz="1100" i="1" dirty="0">
              <a:solidFill>
                <a:srgbClr val="0D0D0D"/>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78" name="Google Shape;78;p16"/>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9" name="Google Shape;79;p16"/>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4" name="Image 3">
            <a:extLst>
              <a:ext uri="{FF2B5EF4-FFF2-40B4-BE49-F238E27FC236}">
                <a16:creationId xmlns:a16="http://schemas.microsoft.com/office/drawing/2014/main" id="{C660BA32-524F-A65A-FAEA-8A2D84279F02}"/>
              </a:ext>
            </a:extLst>
          </p:cNvPr>
          <p:cNvPicPr>
            <a:picLocks noChangeAspect="1"/>
          </p:cNvPicPr>
          <p:nvPr/>
        </p:nvPicPr>
        <p:blipFill>
          <a:blip r:embed="rId4"/>
          <a:stretch>
            <a:fillRect/>
          </a:stretch>
        </p:blipFill>
        <p:spPr>
          <a:xfrm>
            <a:off x="3491990" y="168671"/>
            <a:ext cx="4972785" cy="4529804"/>
          </a:xfrm>
          <a:prstGeom prst="rect">
            <a:avLst/>
          </a:prstGeom>
        </p:spPr>
      </p:pic>
    </p:spTree>
    <p:extLst>
      <p:ext uri="{BB962C8B-B14F-4D97-AF65-F5344CB8AC3E}">
        <p14:creationId xmlns:p14="http://schemas.microsoft.com/office/powerpoint/2010/main" val="2000935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2000" dirty="0">
                <a:latin typeface="Montserrat"/>
                <a:ea typeface="Montserrat"/>
                <a:cs typeface="Montserrat"/>
                <a:sym typeface="Montserrat"/>
              </a:rPr>
              <a:t>Méthodologie utilisée</a:t>
            </a:r>
            <a:endParaRPr sz="3000" dirty="0">
              <a:latin typeface="Montserrat"/>
              <a:ea typeface="Montserrat"/>
              <a:cs typeface="Montserrat"/>
              <a:sym typeface="Montserrat"/>
            </a:endParaRPr>
          </a:p>
        </p:txBody>
      </p:sp>
      <p:sp>
        <p:nvSpPr>
          <p:cNvPr id="85" name="Google Shape;85;p17"/>
          <p:cNvSpPr txBox="1">
            <a:spLocks noGrp="1"/>
          </p:cNvSpPr>
          <p:nvPr>
            <p:ph type="body" idx="1"/>
          </p:nvPr>
        </p:nvSpPr>
        <p:spPr>
          <a:xfrm>
            <a:off x="311700" y="1152474"/>
            <a:ext cx="8520600" cy="3927525"/>
          </a:xfrm>
          <a:prstGeom prst="rect">
            <a:avLst/>
          </a:prstGeom>
        </p:spPr>
        <p:txBody>
          <a:bodyPr spcFirstLastPara="1" wrap="square" lIns="91425" tIns="91425" rIns="91425" bIns="91425" anchor="t" anchorCtr="0">
            <a:normAutofit lnSpcReduction="10000"/>
          </a:bodyPr>
          <a:lstStyle/>
          <a:p>
            <a:pPr indent="-323850">
              <a:buClr>
                <a:srgbClr val="0D0D0D"/>
              </a:buClr>
              <a:buSzPts val="1500"/>
              <a:buFont typeface="Montserrat"/>
              <a:buChar char="●"/>
            </a:pPr>
            <a:r>
              <a:rPr lang="fr-FR" sz="1200" dirty="0">
                <a:solidFill>
                  <a:srgbClr val="0D0D0D"/>
                </a:solidFill>
                <a:highlight>
                  <a:srgbClr val="FFFFFF"/>
                </a:highlight>
                <a:latin typeface="Montserrat"/>
                <a:ea typeface="Montserrat"/>
                <a:cs typeface="Montserrat"/>
                <a:sym typeface="Montserrat"/>
              </a:rPr>
              <a:t>Pour ce projet nous utiliserons la méthodologie de développement agile car elle </a:t>
            </a:r>
            <a:r>
              <a:rPr lang="fr-FR" sz="1200" kern="100" dirty="0">
                <a:solidFill>
                  <a:schemeClr val="tx1"/>
                </a:solidFill>
                <a:effectLst/>
                <a:latin typeface="Montserrat" panose="00000500000000000000" pitchFamily="2" charset="0"/>
                <a:ea typeface="Calibri" panose="020F0502020204030204" pitchFamily="34" charset="0"/>
                <a:cs typeface="Times New Roman" panose="02020603050405020304" pitchFamily="18" charset="0"/>
              </a:rPr>
              <a:t>permet une collaboration étroite entre les équipes et une adaptation rapide aux changements. Cela permet également de mieux répondre aux besoins du client tout en améliorant la flexibilité, l’efficacité et la qualité du projet final.</a:t>
            </a:r>
          </a:p>
          <a:p>
            <a:pPr marL="133350" indent="0">
              <a:buClr>
                <a:srgbClr val="0D0D0D"/>
              </a:buClr>
              <a:buSzPts val="1500"/>
              <a:buNone/>
            </a:pPr>
            <a:r>
              <a:rPr lang="fr-FR" sz="1200" kern="100" dirty="0">
                <a:solidFill>
                  <a:schemeClr val="tx1"/>
                </a:solidFill>
                <a:latin typeface="Montserrat" panose="00000500000000000000" pitchFamily="2" charset="0"/>
                <a:ea typeface="Calibri" panose="020F0502020204030204" pitchFamily="34" charset="0"/>
                <a:cs typeface="Times New Roman" panose="02020603050405020304" pitchFamily="18" charset="0"/>
              </a:rPr>
              <a:t>Nous utiliserons SCRUM afin de pouvoir diviser le projet en différent cycle court.</a:t>
            </a:r>
          </a:p>
          <a:p>
            <a:pPr marL="133350" indent="0">
              <a:buClr>
                <a:srgbClr val="0D0D0D"/>
              </a:buClr>
              <a:buSzPts val="1500"/>
              <a:buNone/>
            </a:pPr>
            <a:r>
              <a:rPr lang="fr-FR" sz="1200" kern="100" dirty="0">
                <a:solidFill>
                  <a:schemeClr val="tx1"/>
                </a:solidFill>
                <a:effectLst/>
                <a:latin typeface="Montserrat" panose="00000500000000000000" pitchFamily="2" charset="0"/>
                <a:ea typeface="Calibri" panose="020F0502020204030204" pitchFamily="34" charset="0"/>
                <a:cs typeface="Times New Roman" panose="02020603050405020304" pitchFamily="18" charset="0"/>
              </a:rPr>
              <a:t>Nous ajouterons également des réunion rétrospective à la fin de chaque semaine afin d’analyser ce qui à bien fonctionnée et ce qui peut être amélioré.</a:t>
            </a:r>
          </a:p>
          <a:p>
            <a:pPr marL="133350" indent="0">
              <a:buClr>
                <a:srgbClr val="0D0D0D"/>
              </a:buClr>
              <a:buSzPts val="1500"/>
              <a:buNone/>
            </a:pPr>
            <a:endParaRPr lang="fr-FR" sz="1200" kern="100" dirty="0">
              <a:solidFill>
                <a:schemeClr val="tx1"/>
              </a:solidFill>
              <a:effectLst/>
              <a:latin typeface="Montserrat" panose="00000500000000000000" pitchFamily="2" charset="0"/>
              <a:ea typeface="Calibri" panose="020F0502020204030204" pitchFamily="34" charset="0"/>
              <a:cs typeface="Times New Roman" panose="02020603050405020304" pitchFamily="18" charset="0"/>
            </a:endParaRPr>
          </a:p>
          <a:p>
            <a:pPr marL="133350" indent="0">
              <a:buClr>
                <a:srgbClr val="0D0D0D"/>
              </a:buClr>
              <a:buSzPts val="1500"/>
              <a:buNone/>
            </a:pPr>
            <a:r>
              <a:rPr lang="fr-FR" sz="1200" u="sng" kern="100" dirty="0">
                <a:solidFill>
                  <a:schemeClr val="tx1"/>
                </a:solidFill>
                <a:highlight>
                  <a:srgbClr val="FFFFFF"/>
                </a:highlight>
                <a:latin typeface="Montserrat" panose="00000500000000000000" pitchFamily="2" charset="0"/>
                <a:ea typeface="Montserrat"/>
                <a:cs typeface="Times New Roman" panose="02020603050405020304" pitchFamily="18" charset="0"/>
                <a:sym typeface="Montserrat"/>
              </a:rPr>
              <a:t>Durée des Sprints: </a:t>
            </a:r>
            <a:r>
              <a:rPr lang="fr-FR" sz="1200" b="1" u="sng" kern="100" dirty="0">
                <a:solidFill>
                  <a:schemeClr val="tx1"/>
                </a:solidFill>
                <a:highlight>
                  <a:srgbClr val="FFFFFF"/>
                </a:highlight>
                <a:latin typeface="Montserrat" panose="00000500000000000000" pitchFamily="2" charset="0"/>
                <a:ea typeface="Montserrat"/>
                <a:cs typeface="Times New Roman" panose="02020603050405020304" pitchFamily="18" charset="0"/>
                <a:sym typeface="Montserrat"/>
              </a:rPr>
              <a:t>2</a:t>
            </a:r>
            <a:r>
              <a:rPr lang="fr-FR" sz="1200" b="1" kern="100" dirty="0">
                <a:solidFill>
                  <a:schemeClr val="tx1"/>
                </a:solidFill>
                <a:highlight>
                  <a:srgbClr val="FFFFFF"/>
                </a:highlight>
                <a:latin typeface="Montserrat" panose="00000500000000000000" pitchFamily="2" charset="0"/>
                <a:ea typeface="Montserrat"/>
                <a:cs typeface="Times New Roman" panose="02020603050405020304" pitchFamily="18" charset="0"/>
                <a:sym typeface="Montserrat"/>
              </a:rPr>
              <a:t> semaines</a:t>
            </a:r>
            <a:br>
              <a:rPr lang="fr" sz="1200" dirty="0">
                <a:solidFill>
                  <a:srgbClr val="0D0D0D"/>
                </a:solidFill>
                <a:highlight>
                  <a:srgbClr val="FFFFFF"/>
                </a:highlight>
                <a:latin typeface="Montserrat"/>
                <a:ea typeface="Montserrat"/>
                <a:cs typeface="Montserrat"/>
                <a:sym typeface="Montserrat"/>
              </a:rPr>
            </a:br>
            <a:endParaRPr sz="1200" dirty="0">
              <a:solidFill>
                <a:srgbClr val="0D0D0D"/>
              </a:solidFill>
              <a:highlight>
                <a:srgbClr val="FFFFFF"/>
              </a:highlight>
              <a:latin typeface="Montserrat"/>
              <a:ea typeface="Montserrat"/>
              <a:cs typeface="Montserrat"/>
              <a:sym typeface="Montserrat"/>
            </a:endParaRPr>
          </a:p>
          <a:p>
            <a:pPr marL="457200" lvl="0" indent="-323850" algn="l" rtl="0">
              <a:spcBef>
                <a:spcPts val="0"/>
              </a:spcBef>
              <a:spcAft>
                <a:spcPts val="0"/>
              </a:spcAft>
              <a:buClr>
                <a:srgbClr val="0D0D0D"/>
              </a:buClr>
              <a:buSzPts val="1500"/>
              <a:buFont typeface="Montserrat"/>
              <a:buChar char="●"/>
            </a:pPr>
            <a:r>
              <a:rPr lang="fr" sz="1200" dirty="0">
                <a:solidFill>
                  <a:srgbClr val="0D0D0D"/>
                </a:solidFill>
                <a:highlight>
                  <a:srgbClr val="FFFFFF"/>
                </a:highlight>
                <a:latin typeface="Montserrat"/>
                <a:ea typeface="Montserrat"/>
                <a:cs typeface="Montserrat"/>
                <a:sym typeface="Montserrat"/>
              </a:rPr>
              <a:t>Avantages de cette approche pour le projet Menu Maker:</a:t>
            </a:r>
          </a:p>
          <a:p>
            <a:pPr marL="876300" lvl="1" indent="-285750">
              <a:buClr>
                <a:srgbClr val="0D0D0D"/>
              </a:buClr>
              <a:buSzPts val="1500"/>
              <a:buFont typeface="Wingdings" panose="05000000000000000000" pitchFamily="2" charset="2"/>
              <a:buChar char="Ø"/>
            </a:pPr>
            <a:r>
              <a:rPr lang="fr" sz="1200" dirty="0">
                <a:solidFill>
                  <a:srgbClr val="0D0D0D"/>
                </a:solidFill>
                <a:highlight>
                  <a:srgbClr val="FFFFFF"/>
                </a:highlight>
                <a:latin typeface="Montserrat"/>
                <a:ea typeface="Montserrat"/>
                <a:cs typeface="Montserrat"/>
                <a:sym typeface="Montserrat"/>
              </a:rPr>
              <a:t>Communications fluide entres les equipes et le client</a:t>
            </a:r>
          </a:p>
          <a:p>
            <a:pPr marL="876300" lvl="1" indent="-285750">
              <a:buClr>
                <a:srgbClr val="0D0D0D"/>
              </a:buClr>
              <a:buSzPts val="1500"/>
              <a:buFont typeface="Wingdings" panose="05000000000000000000" pitchFamily="2" charset="2"/>
              <a:buChar char="Ø"/>
            </a:pPr>
            <a:r>
              <a:rPr lang="fr" sz="1200" dirty="0">
                <a:solidFill>
                  <a:srgbClr val="0D0D0D"/>
                </a:solidFill>
                <a:highlight>
                  <a:srgbClr val="FFFFFF"/>
                </a:highlight>
                <a:latin typeface="Montserrat"/>
                <a:ea typeface="Montserrat"/>
                <a:cs typeface="Montserrat"/>
                <a:sym typeface="Montserrat"/>
              </a:rPr>
              <a:t>Amélioration continue</a:t>
            </a:r>
          </a:p>
          <a:p>
            <a:pPr marL="876300" lvl="1" indent="-285750">
              <a:buClr>
                <a:srgbClr val="0D0D0D"/>
              </a:buClr>
              <a:buSzPts val="1500"/>
              <a:buFont typeface="Wingdings" panose="05000000000000000000" pitchFamily="2" charset="2"/>
              <a:buChar char="Ø"/>
            </a:pPr>
            <a:r>
              <a:rPr lang="fr" sz="1200" dirty="0">
                <a:solidFill>
                  <a:srgbClr val="0D0D0D"/>
                </a:solidFill>
                <a:highlight>
                  <a:srgbClr val="FFFFFF"/>
                </a:highlight>
                <a:latin typeface="Montserrat"/>
                <a:ea typeface="Montserrat"/>
                <a:cs typeface="Montserrat"/>
                <a:sym typeface="Montserrat"/>
              </a:rPr>
              <a:t>Livraison rapide de versions fonctionnelles</a:t>
            </a:r>
          </a:p>
          <a:p>
            <a:pPr marL="876300" lvl="1" indent="-285750">
              <a:buClr>
                <a:srgbClr val="0D0D0D"/>
              </a:buClr>
              <a:buSzPts val="1500"/>
              <a:buFont typeface="Wingdings" panose="05000000000000000000" pitchFamily="2" charset="2"/>
              <a:buChar char="Ø"/>
            </a:pPr>
            <a:r>
              <a:rPr lang="fr" sz="1200" dirty="0">
                <a:solidFill>
                  <a:srgbClr val="0D0D0D"/>
                </a:solidFill>
                <a:highlight>
                  <a:srgbClr val="FFFFFF"/>
                </a:highlight>
                <a:latin typeface="Montserrat"/>
                <a:ea typeface="Montserrat"/>
                <a:cs typeface="Montserrat"/>
                <a:sym typeface="Montserrat"/>
              </a:rPr>
              <a:t>Adaptabilité et flexibilité sur les besoins clients</a:t>
            </a:r>
          </a:p>
          <a:p>
            <a:pPr marL="590550" lvl="1" indent="0">
              <a:buClr>
                <a:srgbClr val="0D0D0D"/>
              </a:buClr>
              <a:buSzPts val="1500"/>
              <a:buNone/>
            </a:pPr>
            <a:r>
              <a:rPr lang="fr" sz="1200" dirty="0">
                <a:solidFill>
                  <a:srgbClr val="0D0D0D"/>
                </a:solidFill>
                <a:highlight>
                  <a:srgbClr val="FFFFFF"/>
                </a:highlight>
                <a:latin typeface="Montserrat"/>
                <a:ea typeface="Montserrat"/>
                <a:cs typeface="Montserrat"/>
                <a:sym typeface="Montserrat"/>
              </a:rPr>
              <a:t>	</a:t>
            </a:r>
          </a:p>
          <a:p>
            <a:pPr marL="590550" lvl="1" indent="0">
              <a:buClr>
                <a:srgbClr val="0D0D0D"/>
              </a:buClr>
              <a:buSzPts val="1500"/>
              <a:buNone/>
            </a:pPr>
            <a:r>
              <a:rPr lang="fr-FR" sz="1100" dirty="0">
                <a:solidFill>
                  <a:srgbClr val="0D0D0D"/>
                </a:solidFill>
                <a:highlight>
                  <a:srgbClr val="FFFFFF"/>
                </a:highlight>
                <a:latin typeface="Montserrat"/>
                <a:ea typeface="Montserrat"/>
                <a:cs typeface="Montserrat"/>
                <a:sym typeface="Montserrat"/>
              </a:rPr>
              <a:t>				</a:t>
            </a:r>
          </a:p>
          <a:p>
            <a:pPr marL="590550" lvl="1" indent="0">
              <a:buClr>
                <a:srgbClr val="0D0D0D"/>
              </a:buClr>
              <a:buSzPts val="1500"/>
              <a:buNone/>
            </a:pPr>
            <a:r>
              <a:rPr lang="fr-FR" sz="1100" dirty="0">
                <a:solidFill>
                  <a:srgbClr val="0D0D0D"/>
                </a:solidFill>
                <a:highlight>
                  <a:srgbClr val="FFFFFF"/>
                </a:highlight>
                <a:latin typeface="Montserrat"/>
                <a:ea typeface="Montserrat"/>
                <a:cs typeface="Montserrat"/>
                <a:sym typeface="Montserrat"/>
              </a:rPr>
              <a:t>				</a:t>
            </a:r>
            <a:r>
              <a:rPr lang="fr-FR" sz="1100" u="sng" dirty="0">
                <a:solidFill>
                  <a:srgbClr val="0D0D0D"/>
                </a:solidFill>
                <a:highlight>
                  <a:srgbClr val="FFFFFF"/>
                </a:highlight>
                <a:latin typeface="Montserrat"/>
                <a:ea typeface="Montserrat"/>
                <a:cs typeface="Montserrat"/>
                <a:sym typeface="Montserrat"/>
              </a:rPr>
              <a:t>Temps =</a:t>
            </a:r>
            <a:r>
              <a:rPr lang="fr-FR" sz="1100" dirty="0">
                <a:solidFill>
                  <a:srgbClr val="0D0D0D"/>
                </a:solidFill>
                <a:highlight>
                  <a:srgbClr val="FFFFFF"/>
                </a:highlight>
                <a:latin typeface="Montserrat"/>
                <a:ea typeface="Montserrat"/>
                <a:cs typeface="Montserrat"/>
                <a:sym typeface="Montserrat"/>
              </a:rPr>
              <a:t> 23h12 </a:t>
            </a:r>
            <a:r>
              <a:rPr lang="fr-FR" sz="1100" dirty="0">
                <a:solidFill>
                  <a:srgbClr val="0D0D0D"/>
                </a:solidFill>
                <a:highlight>
                  <a:srgbClr val="FFFFFF"/>
                </a:highlight>
                <a:latin typeface="Montserrat"/>
                <a:ea typeface="Montserrat"/>
                <a:cs typeface="Montserrat"/>
                <a:sym typeface="Wingdings" panose="05000000000000000000" pitchFamily="2" charset="2"/>
              </a:rPr>
              <a:t></a:t>
            </a:r>
            <a:endParaRPr sz="1100" dirty="0">
              <a:solidFill>
                <a:srgbClr val="0D0D0D"/>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457200" lvl="0" indent="0" algn="l" rtl="0">
              <a:spcBef>
                <a:spcPts val="1200"/>
              </a:spcBef>
              <a:spcAft>
                <a:spcPts val="1200"/>
              </a:spcAft>
              <a:buNone/>
            </a:pPr>
            <a:endParaRPr dirty="0">
              <a:latin typeface="Montserrat"/>
              <a:ea typeface="Montserrat"/>
              <a:cs typeface="Montserrat"/>
              <a:sym typeface="Montserrat"/>
            </a:endParaRPr>
          </a:p>
        </p:txBody>
      </p:sp>
      <p:sp>
        <p:nvSpPr>
          <p:cNvPr id="86" name="Google Shape;86;p17"/>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 name="Google Shape;87;p17"/>
          <p:cNvPicPr preferRelativeResize="0"/>
          <p:nvPr/>
        </p:nvPicPr>
        <p:blipFill>
          <a:blip r:embed="rId3">
            <a:alphaModFix/>
          </a:blip>
          <a:stretch>
            <a:fillRect/>
          </a:stretch>
        </p:blipFill>
        <p:spPr>
          <a:xfrm>
            <a:off x="8469575" y="-4"/>
            <a:ext cx="674425" cy="340550"/>
          </a:xfrm>
          <a:prstGeom prst="rect">
            <a:avLst/>
          </a:prstGeom>
          <a:noFill/>
          <a:ln>
            <a:noFill/>
          </a:ln>
        </p:spPr>
      </p:pic>
      <p:graphicFrame>
        <p:nvGraphicFramePr>
          <p:cNvPr id="7" name="Graphique 6">
            <a:extLst>
              <a:ext uri="{FF2B5EF4-FFF2-40B4-BE49-F238E27FC236}">
                <a16:creationId xmlns:a16="http://schemas.microsoft.com/office/drawing/2014/main" id="{491B4C3B-4701-2526-F1EF-75B69EF2EA04}"/>
              </a:ext>
            </a:extLst>
          </p:cNvPr>
          <p:cNvGraphicFramePr/>
          <p:nvPr>
            <p:extLst>
              <p:ext uri="{D42A27DB-BD31-4B8C-83A1-F6EECF244321}">
                <p14:modId xmlns:p14="http://schemas.microsoft.com/office/powerpoint/2010/main" val="1163445017"/>
              </p:ext>
            </p:extLst>
          </p:nvPr>
        </p:nvGraphicFramePr>
        <p:xfrm>
          <a:off x="5403850" y="2571750"/>
          <a:ext cx="3657600" cy="245745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fr" sz="2000" dirty="0">
                <a:latin typeface="Montserrat"/>
                <a:ea typeface="Montserrat"/>
                <a:cs typeface="Montserrat"/>
                <a:sym typeface="Montserrat"/>
              </a:rPr>
              <a:t>Suivi du projet avec le Kanban</a:t>
            </a:r>
            <a:endParaRPr sz="3000" dirty="0">
              <a:latin typeface="Montserrat"/>
              <a:ea typeface="Montserrat"/>
              <a:cs typeface="Montserrat"/>
              <a:sym typeface="Montserrat"/>
            </a:endParaRPr>
          </a:p>
        </p:txBody>
      </p:sp>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a:p>
            <a:pPr marL="457200" lvl="0" indent="0" algn="l" rtl="0">
              <a:spcBef>
                <a:spcPts val="1200"/>
              </a:spcBef>
              <a:spcAft>
                <a:spcPts val="1200"/>
              </a:spcAft>
              <a:buNone/>
            </a:pPr>
            <a:endParaRPr>
              <a:latin typeface="Montserrat"/>
              <a:ea typeface="Montserrat"/>
              <a:cs typeface="Montserrat"/>
              <a:sym typeface="Montserrat"/>
            </a:endParaRPr>
          </a:p>
        </p:txBody>
      </p:sp>
      <p:sp>
        <p:nvSpPr>
          <p:cNvPr id="95" name="Google Shape;95;p18"/>
          <p:cNvSpPr/>
          <p:nvPr/>
        </p:nvSpPr>
        <p:spPr>
          <a:xfrm>
            <a:off x="-4800" y="0"/>
            <a:ext cx="9153600" cy="239700"/>
          </a:xfrm>
          <a:prstGeom prst="rect">
            <a:avLst/>
          </a:prstGeom>
          <a:solidFill>
            <a:srgbClr val="FCE5CD"/>
          </a:solidFill>
          <a:ln w="9525" cap="flat" cmpd="sng">
            <a:solidFill>
              <a:srgbClr val="F7EDDE"/>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96" name="Google Shape;96;p18"/>
          <p:cNvPicPr preferRelativeResize="0"/>
          <p:nvPr/>
        </p:nvPicPr>
        <p:blipFill>
          <a:blip r:embed="rId3">
            <a:alphaModFix/>
          </a:blip>
          <a:stretch>
            <a:fillRect/>
          </a:stretch>
        </p:blipFill>
        <p:spPr>
          <a:xfrm>
            <a:off x="8469575" y="-4"/>
            <a:ext cx="674425" cy="340550"/>
          </a:xfrm>
          <a:prstGeom prst="rect">
            <a:avLst/>
          </a:prstGeom>
          <a:noFill/>
          <a:ln>
            <a:noFill/>
          </a:ln>
        </p:spPr>
      </p:pic>
      <p:pic>
        <p:nvPicPr>
          <p:cNvPr id="5" name="Image 4">
            <a:extLst>
              <a:ext uri="{FF2B5EF4-FFF2-40B4-BE49-F238E27FC236}">
                <a16:creationId xmlns:a16="http://schemas.microsoft.com/office/drawing/2014/main" id="{1A28A56E-AE11-07D9-E3CD-4B5902D20FFC}"/>
              </a:ext>
            </a:extLst>
          </p:cNvPr>
          <p:cNvPicPr>
            <a:picLocks noChangeAspect="1"/>
          </p:cNvPicPr>
          <p:nvPr/>
        </p:nvPicPr>
        <p:blipFill>
          <a:blip r:embed="rId4"/>
          <a:stretch>
            <a:fillRect/>
          </a:stretch>
        </p:blipFill>
        <p:spPr>
          <a:xfrm>
            <a:off x="411750" y="923909"/>
            <a:ext cx="7040610" cy="3623004"/>
          </a:xfrm>
          <a:prstGeom prst="rect">
            <a:avLst/>
          </a:prstGeom>
        </p:spPr>
      </p:pic>
    </p:spTree>
    <p:extLst>
      <p:ext uri="{BB962C8B-B14F-4D97-AF65-F5344CB8AC3E}">
        <p14:creationId xmlns:p14="http://schemas.microsoft.com/office/powerpoint/2010/main" val="286703825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TotalTime>
  <Words>801</Words>
  <Application>Microsoft Office PowerPoint</Application>
  <PresentationFormat>Affichage à l'écran (16:9)</PresentationFormat>
  <Paragraphs>142</Paragraphs>
  <Slides>17</Slides>
  <Notes>17</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17</vt:i4>
      </vt:variant>
    </vt:vector>
  </HeadingPairs>
  <TitlesOfParts>
    <vt:vector size="22" baseType="lpstr">
      <vt:lpstr>Wingdings</vt:lpstr>
      <vt:lpstr>Montserrat</vt:lpstr>
      <vt:lpstr>Arial</vt:lpstr>
      <vt:lpstr>Verdana</vt:lpstr>
      <vt:lpstr>Simple Light</vt:lpstr>
      <vt:lpstr>Présentation PowerPoint</vt:lpstr>
      <vt:lpstr>Sommaire</vt:lpstr>
      <vt:lpstr>Contexte du Projet</vt:lpstr>
      <vt:lpstr>Aperçu de la maquette </vt:lpstr>
      <vt:lpstr>Aperçu de la maquette </vt:lpstr>
      <vt:lpstr>Aperçu de la maquette </vt:lpstr>
      <vt:lpstr>Aperçu de la maquette </vt:lpstr>
      <vt:lpstr>Méthodologie utilisée</vt:lpstr>
      <vt:lpstr>Suivi du projet avec le Kanban</vt:lpstr>
      <vt:lpstr>Suivi du projet avec le Kanban</vt:lpstr>
      <vt:lpstr>Spécifications techniques</vt:lpstr>
      <vt:lpstr>Présentation PowerPoint</vt:lpstr>
      <vt:lpstr>Veille Technologique</vt:lpstr>
      <vt:lpstr>Veille Technologique</vt:lpstr>
      <vt:lpstr>Veille Technologique</vt:lpstr>
      <vt:lpstr>Conclusion</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Accueil</cp:lastModifiedBy>
  <cp:revision>6</cp:revision>
  <dcterms:modified xsi:type="dcterms:W3CDTF">2024-10-04T07:07:07Z</dcterms:modified>
</cp:coreProperties>
</file>